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7" r:id="rId1"/>
  </p:sldMasterIdLst>
  <p:notesMasterIdLst>
    <p:notesMasterId r:id="rId9"/>
  </p:notesMasterIdLst>
  <p:handoutMasterIdLst>
    <p:handoutMasterId r:id="rId10"/>
  </p:handoutMasterIdLst>
  <p:sldIdLst>
    <p:sldId id="256" r:id="rId2"/>
    <p:sldId id="271" r:id="rId3"/>
    <p:sldId id="284" r:id="rId4"/>
    <p:sldId id="286" r:id="rId5"/>
    <p:sldId id="279" r:id="rId6"/>
    <p:sldId id="281" r:id="rId7"/>
    <p:sldId id="282" r:id="rId8"/>
  </p:sldIdLst>
  <p:sldSz cx="9144000" cy="6858000" type="screen4x3"/>
  <p:notesSz cx="9309100" cy="7023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0A9A45-D8D3-01BC-9DED-6E38797E3641}" v="32" dt="2026-08-17T00:55:30.7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09" autoAdjust="0"/>
    <p:restoredTop sz="94407" autoAdjust="0"/>
  </p:normalViewPr>
  <p:slideViewPr>
    <p:cSldViewPr snapToGrid="0" snapToObjects="1">
      <p:cViewPr varScale="1">
        <p:scale>
          <a:sx n="90" d="100"/>
          <a:sy n="90" d="100"/>
        </p:scale>
        <p:origin x="1373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3943" cy="3511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73003" y="0"/>
            <a:ext cx="4033943" cy="3511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r">
              <a:defRPr sz="1200"/>
            </a:lvl1pPr>
          </a:lstStyle>
          <a:p>
            <a:fld id="{038E812F-CFB1-4A80-A715-65E330C187B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70727"/>
            <a:ext cx="4033943" cy="3511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73003" y="6670727"/>
            <a:ext cx="4033943" cy="3511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r">
              <a:defRPr sz="1200"/>
            </a:lvl1pPr>
          </a:lstStyle>
          <a:p>
            <a:fld id="{DCCF957E-BA4F-4E41-8F02-22D1A0FDE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472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34786" cy="351395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2207" y="0"/>
            <a:ext cx="4034786" cy="351395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D494D7BE-9F62-4513-8856-07034A1E6F8B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8775" y="527050"/>
            <a:ext cx="3511550" cy="2633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1753" y="3336453"/>
            <a:ext cx="7445594" cy="3160156"/>
          </a:xfrm>
          <a:prstGeom prst="rect">
            <a:avLst/>
          </a:prstGeom>
        </p:spPr>
        <p:txBody>
          <a:bodyPr vert="horz" lIns="91577" tIns="45789" rIns="91577" bIns="457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670506"/>
            <a:ext cx="4034786" cy="351395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2207" y="6670506"/>
            <a:ext cx="4034786" cy="351395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80A2E78B-2ED6-46D8-BEDF-6040F733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430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HRPP/IRB</a:t>
            </a:r>
            <a:r>
              <a:rPr lang="en-US" baseline="0" dirty="0"/>
              <a:t> defines “research” as: “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systematic investigation, including research development, testing and evaluation, designed to develop or contribute to generalizable knowledge.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“Human Subjects”:</a:t>
            </a:r>
            <a:r>
              <a:rPr lang="en-US" baseline="0" dirty="0"/>
              <a:t> “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living individual about whom an investigator (whether professional or student) conducting research: (1) obtains information or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biospecimens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through intervention or interaction with the individual, and uses, studies, or analyzes the information or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biospecimens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or (2) obtains, uses, studies, analyzes, or generates identifiable private information or identifiable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biospecimens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.”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“Engaged”: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“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CUNY is considered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engaged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 particular human subjects research project when CUNY employees or agents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obtain, for the purposes of the research project, (1) data about the subjects of the research through intervention or interaction with them; (2) identifiable private information about the subjects of the research; or (3) the informed consent of human subjects for the research.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2E78B-2ED6-46D8-BEDF-6040F733565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228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fld id="{D2C32DB7-81A4-F54C-BAE6-83582E0AB3F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61A2E265-A300-B34E-B4C6-CA974A7D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44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32DB7-81A4-F54C-BAE6-83582E0AB3F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2E265-A300-B34E-B4C6-CA974A7D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856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32DB7-81A4-F54C-BAE6-83582E0AB3F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2E265-A300-B34E-B4C6-CA974A7D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125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32DB7-81A4-F54C-BAE6-83582E0AB3F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2E265-A300-B34E-B4C6-CA974A7D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97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32DB7-81A4-F54C-BAE6-83582E0AB3F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2E265-A300-B34E-B4C6-CA974A7D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3696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32DB7-81A4-F54C-BAE6-83582E0AB3F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2E265-A300-B34E-B4C6-CA974A7D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532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32DB7-81A4-F54C-BAE6-83582E0AB3F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2E265-A300-B34E-B4C6-CA974A7D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749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32DB7-81A4-F54C-BAE6-83582E0AB3F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2E265-A300-B34E-B4C6-CA974A7D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206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32DB7-81A4-F54C-BAE6-83582E0AB3F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2E265-A300-B34E-B4C6-CA974A7D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375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32DB7-81A4-F54C-BAE6-83582E0AB3F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2E265-A300-B34E-B4C6-CA974A7D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097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32DB7-81A4-F54C-BAE6-83582E0AB3F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2E265-A300-B34E-B4C6-CA974A7D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9385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32DB7-81A4-F54C-BAE6-83582E0AB3F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2E265-A300-B34E-B4C6-CA974A7D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716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32DB7-81A4-F54C-BAE6-83582E0AB3F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2E265-A300-B34E-B4C6-CA974A7D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8895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32DB7-81A4-F54C-BAE6-83582E0AB3F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2E265-A300-B34E-B4C6-CA974A7D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518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32DB7-81A4-F54C-BAE6-83582E0AB3F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2E265-A300-B34E-B4C6-CA974A7D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0944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32DB7-81A4-F54C-BAE6-83582E0AB3F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2E265-A300-B34E-B4C6-CA974A7D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274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32DB7-81A4-F54C-BAE6-83582E0AB3F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2E265-A300-B34E-B4C6-CA974A7D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069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2C32DB7-81A4-F54C-BAE6-83582E0AB3F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1A2E265-A300-B34E-B4C6-CA974A7D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058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rco.baruch.cuny.edu/" TargetMode="External"/><Relationship Id="rId2" Type="http://schemas.openxmlformats.org/officeDocument/2006/relationships/hyperlink" Target="http://www.cuny.edu/research/compliance/Export-Control.htm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janet.badillo@baruch.cuny.edu" TargetMode="External"/><Relationship Id="rId4" Type="http://schemas.openxmlformats.org/officeDocument/2006/relationships/hyperlink" Target="mailto:keisha.peterson@baruch.cuny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209" y="1255007"/>
            <a:ext cx="8647448" cy="1470025"/>
          </a:xfrm>
        </p:spPr>
        <p:txBody>
          <a:bodyPr>
            <a:normAutofit/>
          </a:bodyPr>
          <a:lstStyle/>
          <a:p>
            <a:r>
              <a:rPr lang="en-US" sz="3600" b="1"/>
              <a:t>OFFICE OF RESEARCH COMPLIANCE &amp; OUTREACH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907627"/>
            <a:ext cx="8647448" cy="2499345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New Faculty Orientation</a:t>
            </a:r>
          </a:p>
          <a:p>
            <a:r>
              <a:rPr lang="en-US" sz="2400" dirty="0"/>
              <a:t>August 19, 2026</a:t>
            </a:r>
          </a:p>
          <a:p>
            <a:endParaRPr lang="en-US" sz="1800" dirty="0">
              <a:hlinkClick r:id="rId2"/>
            </a:endParaRPr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dirty="0">
                <a:hlinkClick r:id="rId3"/>
              </a:rPr>
              <a:t>https://orco.baruch.cuny.edu/</a:t>
            </a:r>
            <a:r>
              <a:rPr lang="en-US" sz="1800" dirty="0"/>
              <a:t> 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02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63879" y="0"/>
            <a:ext cx="8480121" cy="1265129"/>
          </a:xfrm>
        </p:spPr>
        <p:txBody>
          <a:bodyPr>
            <a:normAutofit/>
          </a:bodyPr>
          <a:lstStyle/>
          <a:p>
            <a:pPr algn="ctr"/>
            <a:br>
              <a:rPr lang="en-US" sz="2800" b="1" dirty="0"/>
            </a:br>
            <a:r>
              <a:rPr lang="en-US" sz="3600" b="1" dirty="0"/>
              <a:t>Oversight Responsibilities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2879" y="1259921"/>
            <a:ext cx="7324922" cy="3751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effectLst/>
                <a:latin typeface="Calibri"/>
                <a:ea typeface="Calibri"/>
                <a:cs typeface="Calibri"/>
              </a:rPr>
              <a:t>The Office of Research Compliance and Outreach (ORCO) manages essential compliance areas such as:</a:t>
            </a:r>
          </a:p>
          <a:p>
            <a:pPr marL="740664" lvl="1" indent="-283464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Human Subjects Research</a:t>
            </a:r>
            <a:endParaRPr lang="en-US" sz="1800" dirty="0">
              <a:solidFill>
                <a:srgbClr val="FFFFFF"/>
              </a:solidFill>
              <a:effectLst/>
              <a:latin typeface="Calibri" panose="020F0502020204030204" pitchFamily="34" charset="0"/>
            </a:endParaRPr>
          </a:p>
          <a:p>
            <a:pPr marL="740664" lvl="1" indent="-283464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Export Control</a:t>
            </a:r>
            <a:endParaRPr lang="en-US" sz="1800" dirty="0">
              <a:solidFill>
                <a:srgbClr val="FFFFFF"/>
              </a:solidFill>
              <a:effectLst/>
              <a:latin typeface="Calibri" panose="020F0502020204030204" pitchFamily="34" charset="0"/>
            </a:endParaRPr>
          </a:p>
          <a:p>
            <a:pPr marL="740664" lvl="1" indent="-283464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Research Agreements</a:t>
            </a:r>
            <a:endParaRPr lang="en-US" sz="1800" dirty="0">
              <a:solidFill>
                <a:srgbClr val="FFFFFF"/>
              </a:solidFill>
              <a:effectLst/>
              <a:latin typeface="Calibri" panose="020F0502020204030204" pitchFamily="34" charset="0"/>
            </a:endParaRPr>
          </a:p>
          <a:p>
            <a:pPr marL="740664" lvl="1" indent="-283464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Institutional Animal Care and Use Committee (IACUC)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958332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is CUNY HRPP or IRB Review Required?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432" y="1549400"/>
            <a:ext cx="7427167" cy="3242733"/>
          </a:xfrm>
        </p:spPr>
        <p:txBody>
          <a:bodyPr/>
          <a:lstStyle/>
          <a:p>
            <a:pPr>
              <a:buNone/>
            </a:pPr>
            <a:r>
              <a:rPr lang="en-US" b="1" dirty="0"/>
              <a:t>A project qualifies as Human Subjects research if it involves: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Systematic investigation aimed at generating generalizable knowledge, including research development, testing, or evaluation.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Collecting data from living humans through intervention or interaction, including using identifiable private information or biospecimens.</a:t>
            </a:r>
            <a:endParaRPr lang="en-US" dirty="0"/>
          </a:p>
          <a:p>
            <a:pPr>
              <a:buNone/>
            </a:pPr>
            <a:r>
              <a:rPr lang="en-US" b="1" dirty="0"/>
              <a:t>*Interactions can be in-person or virtual, such as emails, online surveys, phone, or video interviews.</a:t>
            </a:r>
          </a:p>
        </p:txBody>
      </p:sp>
    </p:spTree>
    <p:extLst>
      <p:ext uri="{BB962C8B-B14F-4D97-AF65-F5344CB8AC3E}">
        <p14:creationId xmlns:p14="http://schemas.microsoft.com/office/powerpoint/2010/main" val="1973600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EC589-2B77-9B76-3FAA-C089A1EA9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0" y="643462"/>
            <a:ext cx="2781300" cy="353524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600" dirty="0"/>
              <a:t>Elliott Larson, </a:t>
            </a:r>
            <a:br>
              <a:rPr lang="en-US" sz="2600" dirty="0"/>
            </a:br>
            <a:r>
              <a:rPr lang="en-US" sz="2600" dirty="0"/>
              <a:t>HRPP Consultant, Lecturer PSYCHOLOGY Department</a:t>
            </a:r>
          </a:p>
        </p:txBody>
      </p:sp>
      <p:pic>
        <p:nvPicPr>
          <p:cNvPr id="1026" name="Picture 2" descr="Assistant Professor of Psychology Ph.D., The Graduate Center, CUNY">
            <a:extLst>
              <a:ext uri="{FF2B5EF4-FFF2-40B4-BE49-F238E27FC236}">
                <a16:creationId xmlns:a16="http://schemas.microsoft.com/office/drawing/2014/main" id="{5D2A410A-1706-E6DC-BF92-788BF4D20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755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6898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385" y="382385"/>
            <a:ext cx="7633742" cy="1492132"/>
          </a:xfrm>
        </p:spPr>
        <p:txBody>
          <a:bodyPr/>
          <a:lstStyle/>
          <a:p>
            <a:pPr algn="ctr"/>
            <a:r>
              <a:rPr lang="en-US" b="1" dirty="0"/>
              <a:t>Research Agreements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9108" y="1868118"/>
            <a:ext cx="8047973" cy="4066070"/>
          </a:xfrm>
        </p:spPr>
        <p:txBody>
          <a:bodyPr>
            <a:normAutofit/>
          </a:bodyPr>
          <a:lstStyle/>
          <a:p>
            <a:pPr marL="283210" indent="-283210" algn="l" rtl="0" eaLnBrk="1" latinLnBrk="0" hangingPunct="1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  <a:effectLst/>
                <a:latin typeface="Calibri"/>
                <a:ea typeface="Calibri"/>
                <a:cs typeface="Calibri"/>
              </a:rPr>
              <a:t>Research agreements are contracts between parties that specify how data </a:t>
            </a:r>
            <a:r>
              <a:rPr lang="en-US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Govern how research data and materials are shared, used, and protected.</a:t>
            </a:r>
            <a:endParaRPr lang="en-US">
              <a:latin typeface="Calibri"/>
              <a:ea typeface="Calibri"/>
              <a:cs typeface="Calibri"/>
            </a:endParaRPr>
          </a:p>
          <a:p>
            <a:pPr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Common examples: </a:t>
            </a:r>
            <a:r>
              <a:rPr lang="en-US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DUAs, DTAs</a:t>
            </a:r>
            <a:r>
              <a:rPr lang="en-US" b="1">
                <a:solidFill>
                  <a:srgbClr val="FFFFFF"/>
                </a:solidFill>
                <a:effectLst/>
                <a:latin typeface="Calibri"/>
                <a:ea typeface="Calibri"/>
                <a:cs typeface="Calibri"/>
              </a:rPr>
              <a:t>, Collaboration Agreements, and IRB Authorization Agreements.</a:t>
            </a:r>
            <a:endParaRPr lang="en-US" b="1">
              <a:latin typeface="Calibri"/>
              <a:ea typeface="Calibri"/>
              <a:cs typeface="Calibri"/>
            </a:endParaRPr>
          </a:p>
          <a:p>
            <a:pPr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Some </a:t>
            </a:r>
            <a:r>
              <a:rPr lang="en-US">
                <a:solidFill>
                  <a:srgbClr val="FFFFFF"/>
                </a:solidFill>
                <a:effectLst/>
                <a:latin typeface="Calibri"/>
                <a:ea typeface="Calibri"/>
                <a:cs typeface="Calibri"/>
              </a:rPr>
              <a:t>agreements may </a:t>
            </a:r>
            <a:r>
              <a:rPr lang="en-US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require </a:t>
            </a:r>
            <a:r>
              <a:rPr lang="en-US" b="1">
                <a:solidFill>
                  <a:srgbClr val="FFFFFF"/>
                </a:solidFill>
                <a:effectLst/>
                <a:latin typeface="Calibri"/>
                <a:ea typeface="Calibri"/>
                <a:cs typeface="Calibri"/>
              </a:rPr>
              <a:t>institutional </a:t>
            </a:r>
            <a:r>
              <a:rPr lang="en-US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review and authorized </a:t>
            </a:r>
            <a:r>
              <a:rPr lang="en-US" b="1">
                <a:solidFill>
                  <a:srgbClr val="FFFFFF"/>
                </a:solidFill>
                <a:effectLst/>
                <a:latin typeface="Calibri"/>
                <a:ea typeface="Calibri"/>
                <a:cs typeface="Calibri"/>
              </a:rPr>
              <a:t>signatures</a:t>
            </a:r>
            <a:r>
              <a:rPr lang="en-US">
                <a:solidFill>
                  <a:srgbClr val="FFFFFF"/>
                </a:solidFill>
                <a:effectLst/>
                <a:latin typeface="Calibri"/>
                <a:ea typeface="Calibri"/>
                <a:cs typeface="Calibri"/>
              </a:rPr>
              <a:t>.</a:t>
            </a:r>
            <a:endParaRPr lang="en-US">
              <a:latin typeface="Calibri"/>
              <a:ea typeface="Calibri"/>
              <a:cs typeface="Calibri"/>
            </a:endParaRPr>
          </a:p>
          <a:p>
            <a:pPr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Do </a:t>
            </a:r>
            <a:r>
              <a:rPr lang="en-US" b="1">
                <a:solidFill>
                  <a:srgbClr val="FFFFFF"/>
                </a:solidFill>
                <a:effectLst/>
                <a:latin typeface="Calibri"/>
                <a:ea typeface="Calibri"/>
                <a:cs typeface="Calibri"/>
              </a:rPr>
              <a:t>not </a:t>
            </a:r>
            <a:r>
              <a:rPr lang="en-US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sign </a:t>
            </a:r>
            <a:r>
              <a:rPr lang="en-US" b="1">
                <a:solidFill>
                  <a:srgbClr val="FFFFFF"/>
                </a:solidFill>
                <a:effectLst/>
                <a:latin typeface="Calibri"/>
                <a:ea typeface="Calibri"/>
                <a:cs typeface="Calibri"/>
              </a:rPr>
              <a:t>research agreements </a:t>
            </a:r>
            <a:r>
              <a:rPr lang="en-US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on behalf of Baruch College</a:t>
            </a:r>
            <a:r>
              <a:rPr lang="en-US" b="1">
                <a:solidFill>
                  <a:srgbClr val="FFFFFF"/>
                </a:solidFill>
                <a:effectLst/>
                <a:latin typeface="Calibri"/>
                <a:ea typeface="Calibri"/>
                <a:cs typeface="Calibri"/>
              </a:rPr>
              <a:t>.</a:t>
            </a:r>
            <a:endParaRPr lang="en-US" b="1">
              <a:latin typeface="Calibri"/>
              <a:ea typeface="Calibri"/>
              <a:cs typeface="Calibri"/>
            </a:endParaRPr>
          </a:p>
          <a:p>
            <a:pPr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Contact </a:t>
            </a:r>
            <a:r>
              <a:rPr lang="en-US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ORCO</a:t>
            </a:r>
            <a:r>
              <a:rPr lang="en-US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before executing any research-related agreement</a:t>
            </a:r>
            <a:r>
              <a:rPr lang="en-US">
                <a:solidFill>
                  <a:srgbClr val="FFFFFF"/>
                </a:solidFill>
                <a:effectLst/>
                <a:latin typeface="Calibri"/>
                <a:ea typeface="Calibri"/>
                <a:cs typeface="Calibri"/>
              </a:rPr>
              <a:t>.</a:t>
            </a:r>
            <a:endParaRPr lang="en-US">
              <a:latin typeface="Calibri"/>
              <a:ea typeface="Calibri"/>
              <a:cs typeface="Calibri"/>
            </a:endParaRPr>
          </a:p>
          <a:p>
            <a:pPr marL="283210" indent="-283210" algn="l">
              <a:spcAft>
                <a:spcPts val="1000"/>
              </a:spcAft>
              <a:buClr>
                <a:srgbClr val="FFFFFF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232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7165" y="136851"/>
            <a:ext cx="8459777" cy="1143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Activities that May Raise Export Control Concerns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165" y="1511682"/>
            <a:ext cx="7644592" cy="4952180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buNone/>
            </a:pPr>
            <a:r>
              <a:rPr lang="en-US">
                <a:latin typeface="Segoe UI"/>
                <a:cs typeface="Segoe UI"/>
              </a:rPr>
              <a:t>Contact ORCO if your research involves:</a:t>
            </a:r>
          </a:p>
          <a:p>
            <a:pPr>
              <a:buClr>
                <a:srgbClr val="FFFFFF"/>
              </a:buClr>
            </a:pPr>
            <a:r>
              <a:rPr lang="en-US">
                <a:latin typeface="Segoe UI"/>
                <a:cs typeface="Segoe UI"/>
              </a:rPr>
              <a:t>International collaborations or transactions</a:t>
            </a:r>
          </a:p>
          <a:p>
            <a:pPr>
              <a:buClr>
                <a:srgbClr val="FFFFFF"/>
              </a:buClr>
            </a:pPr>
            <a:r>
              <a:rPr lang="en-US">
                <a:latin typeface="Segoe UI"/>
                <a:cs typeface="Segoe UI"/>
              </a:rPr>
              <a:t>Sharing data, software, or technology outside the U.S.</a:t>
            </a:r>
          </a:p>
          <a:p>
            <a:pPr>
              <a:buClr>
                <a:srgbClr val="FFFFFF"/>
              </a:buClr>
            </a:pPr>
            <a:r>
              <a:rPr lang="en-US">
                <a:latin typeface="Segoe UI"/>
                <a:cs typeface="Segoe UI"/>
              </a:rPr>
              <a:t>Controlled technologies or technology licensing</a:t>
            </a:r>
            <a:endParaRPr lang="en-US" dirty="0">
              <a:ea typeface="Calibri"/>
              <a:cs typeface="Calibri"/>
            </a:endParaRPr>
          </a:p>
          <a:p>
            <a:pPr>
              <a:buClr>
                <a:srgbClr val="FFFFFF"/>
              </a:buClr>
            </a:pPr>
            <a:r>
              <a:rPr lang="en-US">
                <a:latin typeface="Segoe UI"/>
                <a:cs typeface="Segoe UI"/>
              </a:rPr>
              <a:t>Foreign nationals or international visitors</a:t>
            </a:r>
            <a:endParaRPr lang="en-US" dirty="0">
              <a:ea typeface="Calibri"/>
              <a:cs typeface="Calibri"/>
            </a:endParaRPr>
          </a:p>
          <a:p>
            <a:pPr>
              <a:buClr>
                <a:srgbClr val="FFFFFF"/>
              </a:buClr>
            </a:pPr>
            <a:r>
              <a:rPr lang="en-US">
                <a:latin typeface="Segoe UI"/>
                <a:cs typeface="Segoe UI"/>
              </a:rPr>
              <a:t>International travel with research equipment or sensitive data</a:t>
            </a:r>
          </a:p>
          <a:p>
            <a:pPr>
              <a:buClr>
                <a:srgbClr val="FFFFFF"/>
              </a:buClr>
            </a:pPr>
            <a:r>
              <a:rPr lang="en-US">
                <a:latin typeface="Segoe UI"/>
                <a:cs typeface="Segoe UI"/>
              </a:rPr>
              <a:t>International shipping of equipment, materials, or technology</a:t>
            </a:r>
            <a:endParaRPr lang="en-US" dirty="0">
              <a:ea typeface="Calibri"/>
              <a:cs typeface="Calibri"/>
            </a:endParaRPr>
          </a:p>
          <a:p>
            <a:pPr>
              <a:buClr>
                <a:srgbClr val="FFFFFF"/>
              </a:buClr>
            </a:pPr>
            <a:r>
              <a:rPr lang="en-US">
                <a:latin typeface="Segoe UI"/>
                <a:cs typeface="Segoe UI"/>
              </a:rPr>
              <a:t>Purchases subject to export restrictions</a:t>
            </a:r>
          </a:p>
          <a:p>
            <a:pPr indent="0">
              <a:buNone/>
            </a:pPr>
            <a:r>
              <a:rPr lang="en-US" b="1">
                <a:latin typeface="Segoe UI"/>
                <a:cs typeface="Segoe UI"/>
              </a:rPr>
              <a:t>Important:</a:t>
            </a:r>
            <a:r>
              <a:rPr lang="en-US">
                <a:latin typeface="Segoe UI"/>
                <a:cs typeface="Segoe UI"/>
              </a:rPr>
              <a:t> While the Fundamental Research Exclusion (FRE) often exempts published university research from export controls, it does not apply to all activities or technologies. If in doubt, consult ORCO before proceeding.</a:t>
            </a:r>
          </a:p>
          <a:p>
            <a:pPr indent="0">
              <a:buNone/>
            </a:pPr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8074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9353" y="289249"/>
            <a:ext cx="2526189" cy="1418253"/>
          </a:xfrm>
        </p:spPr>
        <p:txBody>
          <a:bodyPr>
            <a:normAutofit/>
          </a:bodyPr>
          <a:lstStyle/>
          <a:p>
            <a:r>
              <a:rPr lang="en-US" sz="2400" dirty="0"/>
              <a:t>ORCO Staff	</a:t>
            </a:r>
          </a:p>
        </p:txBody>
      </p:sp>
      <p:pic>
        <p:nvPicPr>
          <p:cNvPr id="5" name="Picture 4" descr="Old computer monitors">
            <a:extLst>
              <a:ext uri="{FF2B5EF4-FFF2-40B4-BE49-F238E27FC236}">
                <a16:creationId xmlns:a16="http://schemas.microsoft.com/office/drawing/2014/main" id="{27DB1DD6-9F20-8F95-5345-8B3A8958BA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390" r="26093" b="-1"/>
          <a:stretch/>
        </p:blipFill>
        <p:spPr>
          <a:xfrm>
            <a:off x="20" y="975"/>
            <a:ext cx="5664688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9002" y="1315616"/>
            <a:ext cx="3297376" cy="490820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400" b="1" dirty="0"/>
              <a:t>If you have questions or would like to set up a Zoom appointment, please contact us by email.</a:t>
            </a:r>
            <a:r>
              <a:rPr lang="en-US" sz="1400" dirty="0"/>
              <a:t> </a:t>
            </a:r>
          </a:p>
          <a:p>
            <a:pPr marL="0" indent="0">
              <a:lnSpc>
                <a:spcPct val="90000"/>
              </a:lnSpc>
              <a:buNone/>
            </a:pPr>
            <a:endParaRPr lang="en-US" sz="1400" b="1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400" b="1" dirty="0"/>
              <a:t>Primary Contact for Export Control, Research Agreements, and IACUC:</a:t>
            </a:r>
            <a:endParaRPr lang="en-US" sz="1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400" b="1" dirty="0"/>
              <a:t>Keisha Peterson, Director</a:t>
            </a:r>
            <a:r>
              <a:rPr lang="en-US" sz="1400" dirty="0"/>
              <a:t>, </a:t>
            </a:r>
            <a:r>
              <a:rPr lang="en-US" sz="1400" b="1" dirty="0"/>
              <a:t>Research Compliance and Outreach</a:t>
            </a:r>
            <a:br>
              <a:rPr lang="en-US" sz="1400" dirty="0"/>
            </a:br>
            <a:r>
              <a:rPr lang="en-US" sz="1400" dirty="0"/>
              <a:t>Phone: 646-312-2217</a:t>
            </a:r>
            <a:br>
              <a:rPr lang="en-US" sz="1400" dirty="0"/>
            </a:br>
            <a:r>
              <a:rPr lang="en-US" sz="1400" dirty="0"/>
              <a:t>Fax: 646-312-2219</a:t>
            </a:r>
            <a:br>
              <a:rPr lang="en-US" sz="1400" dirty="0"/>
            </a:br>
            <a:r>
              <a:rPr lang="en-US" sz="1400" dirty="0"/>
              <a:t>email: </a:t>
            </a:r>
            <a:r>
              <a:rPr lang="en-US" sz="1400" dirty="0">
                <a:hlinkClick r:id="rId4"/>
              </a:rPr>
              <a:t>keisha.peterson@baruch.cuny.edu</a:t>
            </a:r>
            <a:endParaRPr lang="en-US" sz="1400" dirty="0"/>
          </a:p>
          <a:p>
            <a:pPr marL="0" indent="0">
              <a:lnSpc>
                <a:spcPct val="90000"/>
              </a:lnSpc>
              <a:buNone/>
            </a:pPr>
            <a:endParaRPr lang="en-US" sz="1400" b="1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400" b="1" dirty="0"/>
              <a:t>Primary Contact for Human Subjects:</a:t>
            </a:r>
            <a:endParaRPr lang="en-US" sz="1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400" b="1" dirty="0"/>
              <a:t>Janet Badillo, Research Compliance Specialist</a:t>
            </a:r>
            <a:br>
              <a:rPr lang="en-US" sz="1400" dirty="0"/>
            </a:br>
            <a:r>
              <a:rPr lang="en-US" sz="1400" dirty="0"/>
              <a:t>Phone: 646-312-2218</a:t>
            </a:r>
            <a:br>
              <a:rPr lang="en-US" sz="1400" dirty="0"/>
            </a:br>
            <a:r>
              <a:rPr lang="en-US" sz="1400" dirty="0"/>
              <a:t>Fax: 646-312-2219</a:t>
            </a:r>
            <a:br>
              <a:rPr lang="en-US" sz="1400" dirty="0"/>
            </a:br>
            <a:r>
              <a:rPr lang="en-US" sz="1400" dirty="0"/>
              <a:t>email: </a:t>
            </a:r>
            <a:r>
              <a:rPr lang="en-US" sz="1400" dirty="0">
                <a:hlinkClick r:id="rId5"/>
              </a:rPr>
              <a:t>janet.badillo@baruch.cuny.edu</a:t>
            </a:r>
            <a:endParaRPr lang="en-US" sz="1400" dirty="0"/>
          </a:p>
          <a:p>
            <a:pPr>
              <a:lnSpc>
                <a:spcPct val="90000"/>
              </a:lnSpc>
            </a:pP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13224905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TM02900722[[fn=Ion Boardroom]]</Template>
  <TotalTime>1857</TotalTime>
  <Words>590</Words>
  <Application>Microsoft Office PowerPoint</Application>
  <PresentationFormat>On-screen Show (4:3)</PresentationFormat>
  <Paragraphs>47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Segoe UI</vt:lpstr>
      <vt:lpstr>Celestial</vt:lpstr>
      <vt:lpstr>OFFICE OF RESEARCH COMPLIANCE &amp; OUTREACH</vt:lpstr>
      <vt:lpstr> Oversight Responsibilities</vt:lpstr>
      <vt:lpstr>When is CUNY HRPP or IRB Review Required?</vt:lpstr>
      <vt:lpstr>Elliott Larson,  HRPP Consultant, Lecturer PSYCHOLOGY Department</vt:lpstr>
      <vt:lpstr>Research Agreements </vt:lpstr>
      <vt:lpstr>Activities that May Raise Export Control Concerns</vt:lpstr>
      <vt:lpstr>ORCO Staff </vt:lpstr>
    </vt:vector>
  </TitlesOfParts>
  <Company>CUNY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 Control Administrator Orientation</dc:title>
  <dc:creator>Keisha.Peterson@baruch.cuny.edu</dc:creator>
  <cp:lastModifiedBy>Keisha Peterson</cp:lastModifiedBy>
  <cp:revision>221</cp:revision>
  <cp:lastPrinted>2019-08-19T15:55:38Z</cp:lastPrinted>
  <dcterms:created xsi:type="dcterms:W3CDTF">2013-01-29T20:50:19Z</dcterms:created>
  <dcterms:modified xsi:type="dcterms:W3CDTF">2026-08-17T18:38:18Z</dcterms:modified>
</cp:coreProperties>
</file>