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0" r:id="rId2"/>
  </p:sldMasterIdLst>
  <p:notesMasterIdLst>
    <p:notesMasterId r:id="rId18"/>
  </p:notesMasterIdLst>
  <p:sldIdLst>
    <p:sldId id="256" r:id="rId3"/>
    <p:sldId id="288" r:id="rId4"/>
    <p:sldId id="263" r:id="rId5"/>
    <p:sldId id="284" r:id="rId6"/>
    <p:sldId id="258" r:id="rId7"/>
    <p:sldId id="259" r:id="rId8"/>
    <p:sldId id="260" r:id="rId9"/>
    <p:sldId id="261" r:id="rId10"/>
    <p:sldId id="264" r:id="rId11"/>
    <p:sldId id="265" r:id="rId12"/>
    <p:sldId id="287" r:id="rId13"/>
    <p:sldId id="282" r:id="rId14"/>
    <p:sldId id="290" r:id="rId15"/>
    <p:sldId id="291" r:id="rId16"/>
    <p:sldId id="292" r:id="rId17"/>
  </p:sldIdLst>
  <p:sldSz cx="9144000" cy="6858000" type="screen4x3"/>
  <p:notesSz cx="7010400" cy="9296400"/>
  <p:custShowLst>
    <p:custShow name="Custom Show 1" id="0">
      <p:sldLst>
        <p:sld r:id="rId12"/>
      </p:sldLst>
    </p:custShow>
    <p:custShow name="Custom Show 2" id="1">
      <p:sldLst>
        <p:sld r:id="rId4"/>
      </p:sldLst>
    </p:custShow>
  </p:custShow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888112-6451-4FC9-B12B-9BDDC9D89DA8}" v="160" dt="2021-09-17T12:00:55.4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94660"/>
  </p:normalViewPr>
  <p:slideViewPr>
    <p:cSldViewPr>
      <p:cViewPr varScale="1">
        <p:scale>
          <a:sx n="81" d="100"/>
          <a:sy n="81" d="100"/>
        </p:scale>
        <p:origin x="806" y="6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sha Peterson" userId="bb1f1de07454c66f" providerId="LiveId" clId="{42888112-6451-4FC9-B12B-9BDDC9D89DA8}"/>
    <pc:docChg chg="undo custSel addSld delSld modSld sldOrd">
      <pc:chgData name="Keisha Peterson" userId="bb1f1de07454c66f" providerId="LiveId" clId="{42888112-6451-4FC9-B12B-9BDDC9D89DA8}" dt="2021-09-17T12:00:55.455" v="2672" actId="20577"/>
      <pc:docMkLst>
        <pc:docMk/>
      </pc:docMkLst>
      <pc:sldChg chg="modSp">
        <pc:chgData name="Keisha Peterson" userId="bb1f1de07454c66f" providerId="LiveId" clId="{42888112-6451-4FC9-B12B-9BDDC9D89DA8}" dt="2021-09-17T12:00:55.455" v="2672" actId="20577"/>
        <pc:sldMkLst>
          <pc:docMk/>
          <pc:sldMk cId="3429483969" sldId="256"/>
        </pc:sldMkLst>
        <pc:spChg chg="mod">
          <ac:chgData name="Keisha Peterson" userId="bb1f1de07454c66f" providerId="LiveId" clId="{42888112-6451-4FC9-B12B-9BDDC9D89DA8}" dt="2021-09-17T12:00:55.455" v="2672" actId="20577"/>
          <ac:spMkLst>
            <pc:docMk/>
            <pc:sldMk cId="3429483969" sldId="256"/>
            <ac:spMk id="2" creationId="{00000000-0000-0000-0000-000000000000}"/>
          </ac:spMkLst>
        </pc:spChg>
      </pc:sldChg>
      <pc:sldChg chg="modSp mod">
        <pc:chgData name="Keisha Peterson" userId="bb1f1de07454c66f" providerId="LiveId" clId="{42888112-6451-4FC9-B12B-9BDDC9D89DA8}" dt="2021-09-13T13:17:34.168" v="139" actId="14100"/>
        <pc:sldMkLst>
          <pc:docMk/>
          <pc:sldMk cId="2463387180" sldId="258"/>
        </pc:sldMkLst>
        <pc:spChg chg="mod">
          <ac:chgData name="Keisha Peterson" userId="bb1f1de07454c66f" providerId="LiveId" clId="{42888112-6451-4FC9-B12B-9BDDC9D89DA8}" dt="2021-09-13T13:17:34.168" v="139" actId="14100"/>
          <ac:spMkLst>
            <pc:docMk/>
            <pc:sldMk cId="2463387180" sldId="258"/>
            <ac:spMk id="2" creationId="{00000000-0000-0000-0000-000000000000}"/>
          </ac:spMkLst>
        </pc:spChg>
      </pc:sldChg>
      <pc:sldChg chg="modSp">
        <pc:chgData name="Keisha Peterson" userId="bb1f1de07454c66f" providerId="LiveId" clId="{42888112-6451-4FC9-B12B-9BDDC9D89DA8}" dt="2021-09-13T13:09:33.296" v="106" actId="20577"/>
        <pc:sldMkLst>
          <pc:docMk/>
          <pc:sldMk cId="3505568584" sldId="259"/>
        </pc:sldMkLst>
        <pc:spChg chg="mod">
          <ac:chgData name="Keisha Peterson" userId="bb1f1de07454c66f" providerId="LiveId" clId="{42888112-6451-4FC9-B12B-9BDDC9D89DA8}" dt="2021-09-13T13:09:33.296" v="106" actId="20577"/>
          <ac:spMkLst>
            <pc:docMk/>
            <pc:sldMk cId="3505568584" sldId="259"/>
            <ac:spMk id="3" creationId="{00000000-0000-0000-0000-000000000000}"/>
          </ac:spMkLst>
        </pc:spChg>
      </pc:sldChg>
      <pc:sldChg chg="modSp">
        <pc:chgData name="Keisha Peterson" userId="bb1f1de07454c66f" providerId="LiveId" clId="{42888112-6451-4FC9-B12B-9BDDC9D89DA8}" dt="2021-09-13T13:07:48.348" v="52" actId="20577"/>
        <pc:sldMkLst>
          <pc:docMk/>
          <pc:sldMk cId="3456076579" sldId="260"/>
        </pc:sldMkLst>
        <pc:spChg chg="mod">
          <ac:chgData name="Keisha Peterson" userId="bb1f1de07454c66f" providerId="LiveId" clId="{42888112-6451-4FC9-B12B-9BDDC9D89DA8}" dt="2021-09-13T13:07:48.348" v="52" actId="20577"/>
          <ac:spMkLst>
            <pc:docMk/>
            <pc:sldMk cId="3456076579" sldId="260"/>
            <ac:spMk id="3" creationId="{00000000-0000-0000-0000-000000000000}"/>
          </ac:spMkLst>
        </pc:spChg>
      </pc:sldChg>
      <pc:sldChg chg="modSp">
        <pc:chgData name="Keisha Peterson" userId="bb1f1de07454c66f" providerId="LiveId" clId="{42888112-6451-4FC9-B12B-9BDDC9D89DA8}" dt="2021-09-13T13:18:09.825" v="140" actId="20577"/>
        <pc:sldMkLst>
          <pc:docMk/>
          <pc:sldMk cId="3709644364" sldId="261"/>
        </pc:sldMkLst>
        <pc:spChg chg="mod">
          <ac:chgData name="Keisha Peterson" userId="bb1f1de07454c66f" providerId="LiveId" clId="{42888112-6451-4FC9-B12B-9BDDC9D89DA8}" dt="2021-09-13T13:18:09.825" v="140" actId="20577"/>
          <ac:spMkLst>
            <pc:docMk/>
            <pc:sldMk cId="3709644364" sldId="261"/>
            <ac:spMk id="3" creationId="{00000000-0000-0000-0000-000000000000}"/>
          </ac:spMkLst>
        </pc:spChg>
      </pc:sldChg>
      <pc:sldChg chg="modSp mod">
        <pc:chgData name="Keisha Peterson" userId="bb1f1de07454c66f" providerId="LiveId" clId="{42888112-6451-4FC9-B12B-9BDDC9D89DA8}" dt="2021-09-13T13:17:07.446" v="138" actId="1076"/>
        <pc:sldMkLst>
          <pc:docMk/>
          <pc:sldMk cId="1712007455" sldId="263"/>
        </pc:sldMkLst>
        <pc:spChg chg="mod">
          <ac:chgData name="Keisha Peterson" userId="bb1f1de07454c66f" providerId="LiveId" clId="{42888112-6451-4FC9-B12B-9BDDC9D89DA8}" dt="2021-09-13T13:17:07.446" v="138" actId="1076"/>
          <ac:spMkLst>
            <pc:docMk/>
            <pc:sldMk cId="1712007455" sldId="263"/>
            <ac:spMk id="3" creationId="{00000000-0000-0000-0000-000000000000}"/>
          </ac:spMkLst>
        </pc:spChg>
      </pc:sldChg>
      <pc:sldChg chg="modSp mod">
        <pc:chgData name="Keisha Peterson" userId="bb1f1de07454c66f" providerId="LiveId" clId="{42888112-6451-4FC9-B12B-9BDDC9D89DA8}" dt="2021-09-13T13:18:44.950" v="149" actId="14100"/>
        <pc:sldMkLst>
          <pc:docMk/>
          <pc:sldMk cId="1405868998" sldId="265"/>
        </pc:sldMkLst>
        <pc:spChg chg="mod">
          <ac:chgData name="Keisha Peterson" userId="bb1f1de07454c66f" providerId="LiveId" clId="{42888112-6451-4FC9-B12B-9BDDC9D89DA8}" dt="2021-09-13T13:18:44.950" v="149" actId="14100"/>
          <ac:spMkLst>
            <pc:docMk/>
            <pc:sldMk cId="1405868998" sldId="265"/>
            <ac:spMk id="3" creationId="{00000000-0000-0000-0000-000000000000}"/>
          </ac:spMkLst>
        </pc:spChg>
      </pc:sldChg>
      <pc:sldChg chg="addSp delSp modSp add del mod ord setBg setClrOvrMap">
        <pc:chgData name="Keisha Peterson" userId="bb1f1de07454c66f" providerId="LiveId" clId="{42888112-6451-4FC9-B12B-9BDDC9D89DA8}" dt="2021-09-13T13:30:53.913" v="283" actId="27636"/>
        <pc:sldMkLst>
          <pc:docMk/>
          <pc:sldMk cId="1322490507" sldId="282"/>
        </pc:sldMkLst>
        <pc:spChg chg="mod">
          <ac:chgData name="Keisha Peterson" userId="bb1f1de07454c66f" providerId="LiveId" clId="{42888112-6451-4FC9-B12B-9BDDC9D89DA8}" dt="2021-09-13T13:16:09.088" v="131" actId="26606"/>
          <ac:spMkLst>
            <pc:docMk/>
            <pc:sldMk cId="1322490507" sldId="282"/>
            <ac:spMk id="2" creationId="{00000000-0000-0000-0000-000000000000}"/>
          </ac:spMkLst>
        </pc:spChg>
        <pc:spChg chg="mod">
          <ac:chgData name="Keisha Peterson" userId="bb1f1de07454c66f" providerId="LiveId" clId="{42888112-6451-4FC9-B12B-9BDDC9D89DA8}" dt="2021-09-13T13:30:53.913" v="283" actId="27636"/>
          <ac:spMkLst>
            <pc:docMk/>
            <pc:sldMk cId="1322490507" sldId="282"/>
            <ac:spMk id="3" creationId="{00000000-0000-0000-0000-000000000000}"/>
          </ac:spMkLst>
        </pc:spChg>
        <pc:spChg chg="add">
          <ac:chgData name="Keisha Peterson" userId="bb1f1de07454c66f" providerId="LiveId" clId="{42888112-6451-4FC9-B12B-9BDDC9D89DA8}" dt="2021-09-13T13:16:09.088" v="131" actId="26606"/>
          <ac:spMkLst>
            <pc:docMk/>
            <pc:sldMk cId="1322490507" sldId="282"/>
            <ac:spMk id="5" creationId="{C8643778-7F6C-4E8D-84D1-D5CDB9928191}"/>
          </ac:spMkLst>
        </pc:spChg>
        <pc:spChg chg="add">
          <ac:chgData name="Keisha Peterson" userId="bb1f1de07454c66f" providerId="LiveId" clId="{42888112-6451-4FC9-B12B-9BDDC9D89DA8}" dt="2021-09-13T13:16:09.088" v="131" actId="26606"/>
          <ac:spMkLst>
            <pc:docMk/>
            <pc:sldMk cId="1322490507" sldId="282"/>
            <ac:spMk id="6" creationId="{1D22F88D-6907-48AF-B024-346E855E0D96}"/>
          </ac:spMkLst>
        </pc:spChg>
        <pc:spChg chg="add del">
          <ac:chgData name="Keisha Peterson" userId="bb1f1de07454c66f" providerId="LiveId" clId="{42888112-6451-4FC9-B12B-9BDDC9D89DA8}" dt="2021-09-13T13:12:30.333" v="116" actId="26606"/>
          <ac:spMkLst>
            <pc:docMk/>
            <pc:sldMk cId="1322490507" sldId="282"/>
            <ac:spMk id="8" creationId="{F659138C-74A1-445B-848C-3608AE871A9F}"/>
          </ac:spMkLst>
        </pc:spChg>
        <pc:spChg chg="add del">
          <ac:chgData name="Keisha Peterson" userId="bb1f1de07454c66f" providerId="LiveId" clId="{42888112-6451-4FC9-B12B-9BDDC9D89DA8}" dt="2021-09-13T13:12:30.333" v="116" actId="26606"/>
          <ac:spMkLst>
            <pc:docMk/>
            <pc:sldMk cId="1322490507" sldId="282"/>
            <ac:spMk id="18" creationId="{225F4217-4021-45A0-812B-398F9A7A93F9}"/>
          </ac:spMkLst>
        </pc:spChg>
        <pc:spChg chg="add del">
          <ac:chgData name="Keisha Peterson" userId="bb1f1de07454c66f" providerId="LiveId" clId="{42888112-6451-4FC9-B12B-9BDDC9D89DA8}" dt="2021-09-13T13:12:33.840" v="118" actId="26606"/>
          <ac:spMkLst>
            <pc:docMk/>
            <pc:sldMk cId="1322490507" sldId="282"/>
            <ac:spMk id="22" creationId="{E03BF673-8C68-4092-BF1B-53C57EFEC21F}"/>
          </ac:spMkLst>
        </pc:spChg>
        <pc:spChg chg="add del">
          <ac:chgData name="Keisha Peterson" userId="bb1f1de07454c66f" providerId="LiveId" clId="{42888112-6451-4FC9-B12B-9BDDC9D89DA8}" dt="2021-09-13T13:12:33.840" v="118" actId="26606"/>
          <ac:spMkLst>
            <pc:docMk/>
            <pc:sldMk cId="1322490507" sldId="282"/>
            <ac:spMk id="23" creationId="{B1BDB70B-F0E6-4867-818F-C582494FB6D6}"/>
          </ac:spMkLst>
        </pc:spChg>
        <pc:spChg chg="add del">
          <ac:chgData name="Keisha Peterson" userId="bb1f1de07454c66f" providerId="LiveId" clId="{42888112-6451-4FC9-B12B-9BDDC9D89DA8}" dt="2021-09-13T13:13:51.966" v="120" actId="26606"/>
          <ac:spMkLst>
            <pc:docMk/>
            <pc:sldMk cId="1322490507" sldId="282"/>
            <ac:spMk id="26" creationId="{C8643778-7F6C-4E8D-84D1-D5CDB9928191}"/>
          </ac:spMkLst>
        </pc:spChg>
        <pc:spChg chg="add del">
          <ac:chgData name="Keisha Peterson" userId="bb1f1de07454c66f" providerId="LiveId" clId="{42888112-6451-4FC9-B12B-9BDDC9D89DA8}" dt="2021-09-13T13:13:51.966" v="120" actId="26606"/>
          <ac:spMkLst>
            <pc:docMk/>
            <pc:sldMk cId="1322490507" sldId="282"/>
            <ac:spMk id="27" creationId="{1D22F88D-6907-48AF-B024-346E855E0D96}"/>
          </ac:spMkLst>
        </pc:spChg>
        <pc:grpChg chg="add">
          <ac:chgData name="Keisha Peterson" userId="bb1f1de07454c66f" providerId="LiveId" clId="{42888112-6451-4FC9-B12B-9BDDC9D89DA8}" dt="2021-09-13T13:16:09.088" v="131" actId="26606"/>
          <ac:grpSpMkLst>
            <pc:docMk/>
            <pc:sldMk cId="1322490507" sldId="282"/>
            <ac:grpSpMk id="7" creationId="{F3842748-48B5-4DD0-A06A-A31C74024A99}"/>
          </ac:grpSpMkLst>
        </pc:grpChg>
        <pc:grpChg chg="add del">
          <ac:chgData name="Keisha Peterson" userId="bb1f1de07454c66f" providerId="LiveId" clId="{42888112-6451-4FC9-B12B-9BDDC9D89DA8}" dt="2021-09-13T13:12:30.333" v="116" actId="26606"/>
          <ac:grpSpMkLst>
            <pc:docMk/>
            <pc:sldMk cId="1322490507" sldId="282"/>
            <ac:grpSpMk id="10" creationId="{7DFD7409-66D7-4C9C-B528-E79EB64A4D31}"/>
          </ac:grpSpMkLst>
        </pc:grpChg>
        <pc:grpChg chg="add del">
          <ac:chgData name="Keisha Peterson" userId="bb1f1de07454c66f" providerId="LiveId" clId="{42888112-6451-4FC9-B12B-9BDDC9D89DA8}" dt="2021-09-13T13:12:33.840" v="118" actId="26606"/>
          <ac:grpSpMkLst>
            <pc:docMk/>
            <pc:sldMk cId="1322490507" sldId="282"/>
            <ac:grpSpMk id="12" creationId="{1E52C707-F508-47B5-8864-8CC3EE0F030B}"/>
          </ac:grpSpMkLst>
        </pc:grpChg>
        <pc:grpChg chg="add del">
          <ac:chgData name="Keisha Peterson" userId="bb1f1de07454c66f" providerId="LiveId" clId="{42888112-6451-4FC9-B12B-9BDDC9D89DA8}" dt="2021-09-13T13:13:51.966" v="120" actId="26606"/>
          <ac:grpSpMkLst>
            <pc:docMk/>
            <pc:sldMk cId="1322490507" sldId="282"/>
            <ac:grpSpMk id="28" creationId="{F3842748-48B5-4DD0-A06A-A31C74024A99}"/>
          </ac:grpSpMkLst>
        </pc:grpChg>
        <pc:cxnChg chg="add del">
          <ac:chgData name="Keisha Peterson" userId="bb1f1de07454c66f" providerId="LiveId" clId="{42888112-6451-4FC9-B12B-9BDDC9D89DA8}" dt="2021-09-13T13:12:30.333" v="116" actId="26606"/>
          <ac:cxnSpMkLst>
            <pc:docMk/>
            <pc:sldMk cId="1322490507" sldId="282"/>
            <ac:cxnSpMk id="20" creationId="{486F4EBC-E415-40E4-A8BA-BA66F0B632CB}"/>
          </ac:cxnSpMkLst>
        </pc:cxnChg>
      </pc:sldChg>
      <pc:sldChg chg="addSp delSp delDesignElem">
        <pc:chgData name="Keisha Peterson" userId="bb1f1de07454c66f" providerId="LiveId" clId="{42888112-6451-4FC9-B12B-9BDDC9D89DA8}" dt="2021-09-13T13:13:52.872" v="122"/>
        <pc:sldMkLst>
          <pc:docMk/>
          <pc:sldMk cId="1973600329" sldId="284"/>
        </pc:sldMkLst>
        <pc:spChg chg="add del">
          <ac:chgData name="Keisha Peterson" userId="bb1f1de07454c66f" providerId="LiveId" clId="{42888112-6451-4FC9-B12B-9BDDC9D89DA8}" dt="2021-09-13T13:13:52.872" v="122"/>
          <ac:spMkLst>
            <pc:docMk/>
            <pc:sldMk cId="1973600329" sldId="284"/>
            <ac:spMk id="42" creationId="{33CD251C-A887-4D2F-925B-FC097198538B}"/>
          </ac:spMkLst>
        </pc:spChg>
        <pc:spChg chg="add del">
          <ac:chgData name="Keisha Peterson" userId="bb1f1de07454c66f" providerId="LiveId" clId="{42888112-6451-4FC9-B12B-9BDDC9D89DA8}" dt="2021-09-13T13:13:52.872" v="122"/>
          <ac:spMkLst>
            <pc:docMk/>
            <pc:sldMk cId="1973600329" sldId="284"/>
            <ac:spMk id="43" creationId="{B19D093C-27FB-4032-B282-42C4563F257C}"/>
          </ac:spMkLst>
        </pc:spChg>
        <pc:grpChg chg="add del">
          <ac:chgData name="Keisha Peterson" userId="bb1f1de07454c66f" providerId="LiveId" clId="{42888112-6451-4FC9-B12B-9BDDC9D89DA8}" dt="2021-09-13T13:13:52.872" v="122"/>
          <ac:grpSpMkLst>
            <pc:docMk/>
            <pc:sldMk cId="1973600329" sldId="284"/>
            <ac:grpSpMk id="12" creationId="{35EE815E-1BD3-4777-B652-6D98825BF66B}"/>
          </ac:grpSpMkLst>
        </pc:grpChg>
      </pc:sldChg>
      <pc:sldChg chg="modSp">
        <pc:chgData name="Keisha Peterson" userId="bb1f1de07454c66f" providerId="LiveId" clId="{42888112-6451-4FC9-B12B-9BDDC9D89DA8}" dt="2021-09-13T13:38:19.693" v="304" actId="20577"/>
        <pc:sldMkLst>
          <pc:docMk/>
          <pc:sldMk cId="2631726960" sldId="287"/>
        </pc:sldMkLst>
        <pc:spChg chg="mod">
          <ac:chgData name="Keisha Peterson" userId="bb1f1de07454c66f" providerId="LiveId" clId="{42888112-6451-4FC9-B12B-9BDDC9D89DA8}" dt="2021-09-13T13:38:19.693" v="304" actId="20577"/>
          <ac:spMkLst>
            <pc:docMk/>
            <pc:sldMk cId="2631726960" sldId="287"/>
            <ac:spMk id="4" creationId="{00000000-0000-0000-0000-000000000000}"/>
          </ac:spMkLst>
        </pc:spChg>
      </pc:sldChg>
      <pc:sldChg chg="modSp mod ord modNotesTx">
        <pc:chgData name="Keisha Peterson" userId="bb1f1de07454c66f" providerId="LiveId" clId="{42888112-6451-4FC9-B12B-9BDDC9D89DA8}" dt="2021-09-15T17:55:12.009" v="2530" actId="20577"/>
        <pc:sldMkLst>
          <pc:docMk/>
          <pc:sldMk cId="3252179162" sldId="290"/>
        </pc:sldMkLst>
        <pc:spChg chg="mod">
          <ac:chgData name="Keisha Peterson" userId="bb1f1de07454c66f" providerId="LiveId" clId="{42888112-6451-4FC9-B12B-9BDDC9D89DA8}" dt="2021-09-15T17:55:12.009" v="2530" actId="20577"/>
          <ac:spMkLst>
            <pc:docMk/>
            <pc:sldMk cId="3252179162" sldId="290"/>
            <ac:spMk id="3" creationId="{00000000-0000-0000-0000-000000000000}"/>
          </ac:spMkLst>
        </pc:spChg>
      </pc:sldChg>
      <pc:sldChg chg="modSp add mod ord">
        <pc:chgData name="Keisha Peterson" userId="bb1f1de07454c66f" providerId="LiveId" clId="{42888112-6451-4FC9-B12B-9BDDC9D89DA8}" dt="2021-09-15T18:03:51.977" v="2655" actId="20577"/>
        <pc:sldMkLst>
          <pc:docMk/>
          <pc:sldMk cId="3644957210" sldId="291"/>
        </pc:sldMkLst>
        <pc:spChg chg="mod">
          <ac:chgData name="Keisha Peterson" userId="bb1f1de07454c66f" providerId="LiveId" clId="{42888112-6451-4FC9-B12B-9BDDC9D89DA8}" dt="2021-09-15T17:35:34.898" v="1394" actId="20577"/>
          <ac:spMkLst>
            <pc:docMk/>
            <pc:sldMk cId="3644957210" sldId="291"/>
            <ac:spMk id="2" creationId="{00000000-0000-0000-0000-000000000000}"/>
          </ac:spMkLst>
        </pc:spChg>
        <pc:spChg chg="mod">
          <ac:chgData name="Keisha Peterson" userId="bb1f1de07454c66f" providerId="LiveId" clId="{42888112-6451-4FC9-B12B-9BDDC9D89DA8}" dt="2021-09-15T18:03:51.977" v="2655" actId="20577"/>
          <ac:spMkLst>
            <pc:docMk/>
            <pc:sldMk cId="3644957210" sldId="291"/>
            <ac:spMk id="3" creationId="{00000000-0000-0000-0000-000000000000}"/>
          </ac:spMkLst>
        </pc:spChg>
      </pc:sldChg>
      <pc:sldChg chg="new del">
        <pc:chgData name="Keisha Peterson" userId="bb1f1de07454c66f" providerId="LiveId" clId="{42888112-6451-4FC9-B12B-9BDDC9D89DA8}" dt="2021-09-13T13:16:34.447" v="134" actId="2696"/>
        <pc:sldMkLst>
          <pc:docMk/>
          <pc:sldMk cId="3857724974" sldId="291"/>
        </pc:sldMkLst>
      </pc:sldChg>
      <pc:sldChg chg="new add del ord">
        <pc:chgData name="Keisha Peterson" userId="bb1f1de07454c66f" providerId="LiveId" clId="{42888112-6451-4FC9-B12B-9BDDC9D89DA8}" dt="2021-09-13T13:13:56.100" v="126" actId="680"/>
        <pc:sldMkLst>
          <pc:docMk/>
          <pc:sldMk cId="4255781248" sldId="291"/>
        </pc:sldMkLst>
      </pc:sldChg>
      <pc:sldChg chg="add del">
        <pc:chgData name="Keisha Peterson" userId="bb1f1de07454c66f" providerId="LiveId" clId="{42888112-6451-4FC9-B12B-9BDDC9D89DA8}" dt="2021-09-13T13:16:37.947" v="135" actId="2696"/>
        <pc:sldMkLst>
          <pc:docMk/>
          <pc:sldMk cId="370452938" sldId="292"/>
        </pc:sldMkLst>
      </pc:sldChg>
      <pc:sldChg chg="modSp add mod">
        <pc:chgData name="Keisha Peterson" userId="bb1f1de07454c66f" providerId="LiveId" clId="{42888112-6451-4FC9-B12B-9BDDC9D89DA8}" dt="2021-09-15T18:00:49.268" v="2627" actId="27636"/>
        <pc:sldMkLst>
          <pc:docMk/>
          <pc:sldMk cId="1722801666" sldId="292"/>
        </pc:sldMkLst>
        <pc:spChg chg="mod">
          <ac:chgData name="Keisha Peterson" userId="bb1f1de07454c66f" providerId="LiveId" clId="{42888112-6451-4FC9-B12B-9BDDC9D89DA8}" dt="2021-09-15T18:00:49.268" v="2627" actId="27636"/>
          <ac:spMkLst>
            <pc:docMk/>
            <pc:sldMk cId="1722801666" sldId="292"/>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12937B3-8C3C-44D1-BEC7-69F460296074}" type="datetimeFigureOut">
              <a:rPr lang="en-US" smtClean="0"/>
              <a:t>9/16/2021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F43B097-1B07-432A-AD4A-FA8759B4F815}" type="slidenum">
              <a:rPr lang="en-US" smtClean="0"/>
              <a:t>‹#›</a:t>
            </a:fld>
            <a:endParaRPr lang="en-US"/>
          </a:p>
        </p:txBody>
      </p:sp>
    </p:spTree>
    <p:extLst>
      <p:ext uri="{BB962C8B-B14F-4D97-AF65-F5344CB8AC3E}">
        <p14:creationId xmlns:p14="http://schemas.microsoft.com/office/powerpoint/2010/main" val="3472659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1</a:t>
            </a:fld>
            <a:endParaRPr lang="en-US"/>
          </a:p>
        </p:txBody>
      </p:sp>
    </p:spTree>
    <p:extLst>
      <p:ext uri="{BB962C8B-B14F-4D97-AF65-F5344CB8AC3E}">
        <p14:creationId xmlns:p14="http://schemas.microsoft.com/office/powerpoint/2010/main" val="171193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charset="0"/>
              </a:defRPr>
            </a:lvl1pPr>
            <a:lvl2pPr marL="742950" indent="-285750">
              <a:spcBef>
                <a:spcPct val="30000"/>
              </a:spcBef>
              <a:defRPr sz="1200">
                <a:solidFill>
                  <a:schemeClr val="tx1"/>
                </a:solidFill>
                <a:latin typeface="Calibri" charset="0"/>
              </a:defRPr>
            </a:lvl2pPr>
            <a:lvl3pPr marL="1143000" indent="-228600">
              <a:spcBef>
                <a:spcPct val="30000"/>
              </a:spcBef>
              <a:defRPr sz="1200">
                <a:solidFill>
                  <a:schemeClr val="tx1"/>
                </a:solidFill>
                <a:latin typeface="Calibri" charset="0"/>
              </a:defRPr>
            </a:lvl3pPr>
            <a:lvl4pPr marL="1600200" indent="-228600">
              <a:spcBef>
                <a:spcPct val="30000"/>
              </a:spcBef>
              <a:defRPr sz="1200">
                <a:solidFill>
                  <a:schemeClr val="tx1"/>
                </a:solidFill>
                <a:latin typeface="Calibri" charset="0"/>
              </a:defRPr>
            </a:lvl4pPr>
            <a:lvl5pPr marL="2057400" indent="-228600">
              <a:spcBef>
                <a:spcPct val="30000"/>
              </a:spcBef>
              <a:defRPr sz="1200">
                <a:solidFill>
                  <a:schemeClr val="tx1"/>
                </a:solidFill>
                <a:latin typeface="Calibri" charset="0"/>
              </a:defRPr>
            </a:lvl5pPr>
            <a:lvl6pPr marL="2514600" indent="-228600" defTabSz="457200" eaLnBrk="0" fontAlgn="base" hangingPunct="0">
              <a:spcBef>
                <a:spcPct val="30000"/>
              </a:spcBef>
              <a:spcAft>
                <a:spcPct val="0"/>
              </a:spcAft>
              <a:defRPr sz="1200">
                <a:solidFill>
                  <a:schemeClr val="tx1"/>
                </a:solidFill>
                <a:latin typeface="Calibri" charset="0"/>
              </a:defRPr>
            </a:lvl6pPr>
            <a:lvl7pPr marL="2971800" indent="-228600" defTabSz="457200" eaLnBrk="0" fontAlgn="base" hangingPunct="0">
              <a:spcBef>
                <a:spcPct val="30000"/>
              </a:spcBef>
              <a:spcAft>
                <a:spcPct val="0"/>
              </a:spcAft>
              <a:defRPr sz="1200">
                <a:solidFill>
                  <a:schemeClr val="tx1"/>
                </a:solidFill>
                <a:latin typeface="Calibri" charset="0"/>
              </a:defRPr>
            </a:lvl7pPr>
            <a:lvl8pPr marL="3429000" indent="-228600" defTabSz="457200" eaLnBrk="0" fontAlgn="base" hangingPunct="0">
              <a:spcBef>
                <a:spcPct val="30000"/>
              </a:spcBef>
              <a:spcAft>
                <a:spcPct val="0"/>
              </a:spcAft>
              <a:defRPr sz="1200">
                <a:solidFill>
                  <a:schemeClr val="tx1"/>
                </a:solidFill>
                <a:latin typeface="Calibri" charset="0"/>
              </a:defRPr>
            </a:lvl8pPr>
            <a:lvl9pPr marL="3886200" indent="-228600" defTabSz="457200" eaLnBrk="0" fontAlgn="base" hangingPunct="0">
              <a:spcBef>
                <a:spcPct val="30000"/>
              </a:spcBef>
              <a:spcAft>
                <a:spcPct val="0"/>
              </a:spcAft>
              <a:defRPr sz="1200">
                <a:solidFill>
                  <a:schemeClr val="tx1"/>
                </a:solidFill>
                <a:latin typeface="Calibri" charset="0"/>
              </a:defRPr>
            </a:lvl9pPr>
          </a:lstStyle>
          <a:p>
            <a:pPr fontAlgn="base">
              <a:spcBef>
                <a:spcPct val="0"/>
              </a:spcBef>
              <a:spcAft>
                <a:spcPct val="0"/>
              </a:spcAft>
            </a:pPr>
            <a:fld id="{9BF0192A-BEF4-D247-9956-389A08181B9E}" type="slidenum">
              <a:rPr lang="en-US" altLang="en-US">
                <a:latin typeface="Arial" charset="0"/>
                <a:ea typeface="Arial" charset="0"/>
                <a:cs typeface="Arial" charset="0"/>
              </a:rPr>
              <a:pPr fontAlgn="base">
                <a:spcBef>
                  <a:spcPct val="0"/>
                </a:spcBef>
                <a:spcAft>
                  <a:spcPct val="0"/>
                </a:spcAft>
              </a:pPr>
              <a:t>2</a:t>
            </a:fld>
            <a:endParaRPr lang="en-US" altLang="en-US">
              <a:latin typeface="Arial" charset="0"/>
              <a:ea typeface="Arial" charset="0"/>
              <a:cs typeface="Arial" charset="0"/>
            </a:endParaRPr>
          </a:p>
        </p:txBody>
      </p:sp>
      <p:sp>
        <p:nvSpPr>
          <p:cNvPr id="112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409375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Regulatory &amp; administrative</a:t>
            </a:r>
            <a:r>
              <a:rPr lang="en-US" baseline="0" dirty="0"/>
              <a:t> support</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0185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HRPP/IRB</a:t>
            </a:r>
            <a:r>
              <a:rPr lang="en-US" baseline="0" dirty="0"/>
              <a:t> defines “research” as: “</a:t>
            </a:r>
            <a:r>
              <a:rPr lang="en-US" sz="1200" kern="1200" dirty="0">
                <a:solidFill>
                  <a:schemeClr val="tx1"/>
                </a:solidFill>
                <a:effectLst/>
                <a:latin typeface="+mn-lt"/>
                <a:ea typeface="+mn-ea"/>
                <a:cs typeface="+mn-cs"/>
              </a:rPr>
              <a:t>A systematic investigation, including research development, testing and evaluation, designed to develop or contribute to generalizable knowledge.</a:t>
            </a:r>
            <a:r>
              <a:rPr lang="en-US" sz="1200" kern="1200" baseline="0" dirty="0">
                <a:solidFill>
                  <a:schemeClr val="tx1"/>
                </a:solidFill>
                <a:effectLst/>
                <a:latin typeface="+mn-lt"/>
                <a:ea typeface="+mn-ea"/>
                <a:cs typeface="+mn-cs"/>
              </a:rPr>
              <a:t>” </a:t>
            </a:r>
          </a:p>
          <a:p>
            <a:pPr marL="171450" indent="-171450">
              <a:buFont typeface="Arial" panose="020B0604020202020204" pitchFamily="34" charset="0"/>
              <a:buChar char="•"/>
            </a:pPr>
            <a:r>
              <a:rPr lang="en-US" dirty="0"/>
              <a:t>“Human Subjects”:</a:t>
            </a:r>
            <a:r>
              <a:rPr lang="en-US" baseline="0" dirty="0"/>
              <a:t> “</a:t>
            </a:r>
            <a:r>
              <a:rPr lang="en-US" sz="1200" kern="1200" dirty="0">
                <a:solidFill>
                  <a:schemeClr val="tx1"/>
                </a:solidFill>
                <a:effectLst/>
                <a:latin typeface="+mn-lt"/>
                <a:ea typeface="+mn-ea"/>
                <a:cs typeface="+mn-cs"/>
              </a:rPr>
              <a:t>A living individual about whom an investigator (whether professional or student) conducting research: (1) obtains information or </a:t>
            </a:r>
            <a:r>
              <a:rPr lang="en-US" sz="1200" kern="1200" dirty="0" err="1">
                <a:solidFill>
                  <a:schemeClr val="tx1"/>
                </a:solidFill>
                <a:effectLst/>
                <a:latin typeface="+mn-lt"/>
                <a:ea typeface="+mn-ea"/>
                <a:cs typeface="+mn-cs"/>
              </a:rPr>
              <a:t>biospecimens</a:t>
            </a:r>
            <a:r>
              <a:rPr lang="en-US" sz="1200" kern="1200" dirty="0">
                <a:solidFill>
                  <a:schemeClr val="tx1"/>
                </a:solidFill>
                <a:effectLst/>
                <a:latin typeface="+mn-lt"/>
                <a:ea typeface="+mn-ea"/>
                <a:cs typeface="+mn-cs"/>
              </a:rPr>
              <a:t> through intervention or interaction with the individual, and uses, studies, or analyzes the information or </a:t>
            </a:r>
            <a:r>
              <a:rPr lang="en-US" sz="1200" kern="1200" dirty="0" err="1">
                <a:solidFill>
                  <a:schemeClr val="tx1"/>
                </a:solidFill>
                <a:effectLst/>
                <a:latin typeface="+mn-lt"/>
                <a:ea typeface="+mn-ea"/>
                <a:cs typeface="+mn-cs"/>
              </a:rPr>
              <a:t>biospecimens</a:t>
            </a:r>
            <a:r>
              <a:rPr lang="en-US" sz="1200" kern="1200" dirty="0">
                <a:solidFill>
                  <a:schemeClr val="tx1"/>
                </a:solidFill>
                <a:effectLst/>
                <a:latin typeface="+mn-lt"/>
                <a:ea typeface="+mn-ea"/>
                <a:cs typeface="+mn-cs"/>
              </a:rPr>
              <a:t>; or (2) obtains, uses, studies, analyzes, or generates identifiable private information or identifiable </a:t>
            </a:r>
            <a:r>
              <a:rPr lang="en-US" sz="1200" kern="1200" dirty="0" err="1">
                <a:solidFill>
                  <a:schemeClr val="tx1"/>
                </a:solidFill>
                <a:effectLst/>
                <a:latin typeface="+mn-lt"/>
                <a:ea typeface="+mn-ea"/>
                <a:cs typeface="+mn-cs"/>
              </a:rPr>
              <a:t>biospecimens</a:t>
            </a:r>
            <a:r>
              <a:rPr lang="en-US" sz="1200" kern="1200" dirty="0">
                <a:solidFill>
                  <a:schemeClr val="tx1"/>
                </a:solidFill>
                <a:effectLst/>
                <a:latin typeface="+mn-lt"/>
                <a:ea typeface="+mn-ea"/>
                <a:cs typeface="+mn-cs"/>
              </a:rPr>
              <a:t>.”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“Engaged”: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CUNY is considered </a:t>
            </a:r>
            <a:r>
              <a:rPr lang="en-US" sz="1200" i="1" kern="1200" dirty="0">
                <a:solidFill>
                  <a:schemeClr val="tx1"/>
                </a:solidFill>
                <a:effectLst/>
                <a:latin typeface="+mn-lt"/>
                <a:ea typeface="+mn-ea"/>
                <a:cs typeface="+mn-cs"/>
              </a:rPr>
              <a:t>engaged</a:t>
            </a:r>
            <a:r>
              <a:rPr lang="en-US" sz="1200" kern="1200" dirty="0">
                <a:solidFill>
                  <a:schemeClr val="tx1"/>
                </a:solidFill>
                <a:effectLst/>
                <a:latin typeface="+mn-lt"/>
                <a:ea typeface="+mn-ea"/>
                <a:cs typeface="+mn-cs"/>
              </a:rPr>
              <a:t> in a particular human subjects research project when CUNY employees or agents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obtain, for the purposes of the research project, (1) data about the subjects of the research through intervention or interaction with them; (2) identifiable private information about the subjects of the research; or (3) the informed consent of human subjects for the research.</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79228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5</a:t>
            </a:fld>
            <a:endParaRPr lang="en-US"/>
          </a:p>
        </p:txBody>
      </p:sp>
    </p:spTree>
    <p:extLst>
      <p:ext uri="{BB962C8B-B14F-4D97-AF65-F5344CB8AC3E}">
        <p14:creationId xmlns:p14="http://schemas.microsoft.com/office/powerpoint/2010/main" val="1674848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6</a:t>
            </a:fld>
            <a:endParaRPr lang="en-US"/>
          </a:p>
        </p:txBody>
      </p:sp>
    </p:spTree>
    <p:extLst>
      <p:ext uri="{BB962C8B-B14F-4D97-AF65-F5344CB8AC3E}">
        <p14:creationId xmlns:p14="http://schemas.microsoft.com/office/powerpoint/2010/main" val="2603864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7</a:t>
            </a:fld>
            <a:endParaRPr lang="en-US"/>
          </a:p>
        </p:txBody>
      </p:sp>
    </p:spTree>
    <p:extLst>
      <p:ext uri="{BB962C8B-B14F-4D97-AF65-F5344CB8AC3E}">
        <p14:creationId xmlns:p14="http://schemas.microsoft.com/office/powerpoint/2010/main" val="487161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8</a:t>
            </a:fld>
            <a:endParaRPr lang="en-US"/>
          </a:p>
        </p:txBody>
      </p:sp>
    </p:spTree>
    <p:extLst>
      <p:ext uri="{BB962C8B-B14F-4D97-AF65-F5344CB8AC3E}">
        <p14:creationId xmlns:p14="http://schemas.microsoft.com/office/powerpoint/2010/main" val="736141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F43B097-1B07-432A-AD4A-FA8759B4F815}" type="slidenum">
              <a:rPr lang="en-US" smtClean="0"/>
              <a:t>9</a:t>
            </a:fld>
            <a:endParaRPr lang="en-US"/>
          </a:p>
        </p:txBody>
      </p:sp>
    </p:spTree>
    <p:extLst>
      <p:ext uri="{BB962C8B-B14F-4D97-AF65-F5344CB8AC3E}">
        <p14:creationId xmlns:p14="http://schemas.microsoft.com/office/powerpoint/2010/main" val="4505506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F43B097-1B07-432A-AD4A-FA8759B4F815}" type="slidenum">
              <a:rPr lang="en-US" smtClean="0"/>
              <a:t>10</a:t>
            </a:fld>
            <a:endParaRPr lang="en-US"/>
          </a:p>
        </p:txBody>
      </p:sp>
    </p:spTree>
    <p:extLst>
      <p:ext uri="{BB962C8B-B14F-4D97-AF65-F5344CB8AC3E}">
        <p14:creationId xmlns:p14="http://schemas.microsoft.com/office/powerpoint/2010/main" val="1699078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76268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2849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0A2E78B-2ED6-46D8-BEDF-6040F73356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2665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D2C32DB7-81A4-F54C-BAE6-83582E0AB3F6}" type="datetimeFigureOut">
              <a:rPr lang="en-US" smtClean="0"/>
              <a:t>9/16/2021</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61A2E265-A300-B34E-B4C6-CA974A7D95D6}"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00789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C32DB7-81A4-F54C-BAE6-83582E0AB3F6}"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2285724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D2C32DB7-81A4-F54C-BAE6-83582E0AB3F6}" type="datetimeFigureOut">
              <a:rPr lang="en-US" smtClean="0"/>
              <a:t>9/16/2021</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61A2E265-A300-B34E-B4C6-CA974A7D95D6}"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27652146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C32DB7-81A4-F54C-BAE6-83582E0AB3F6}" type="datetimeFigureOut">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37835689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2C32DB7-81A4-F54C-BAE6-83582E0AB3F6}" type="datetimeFigureOut">
              <a:rPr lang="en-US" smtClean="0"/>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330589177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2C32DB7-81A4-F54C-BAE6-83582E0AB3F6}" type="datetimeFigureOut">
              <a:rPr lang="en-US" smtClean="0"/>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290400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C32DB7-81A4-F54C-BAE6-83582E0AB3F6}" type="datetimeFigureOut">
              <a:rPr lang="en-US" smtClean="0"/>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4171901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D2C32DB7-81A4-F54C-BAE6-83582E0AB3F6}" type="datetimeFigureOut">
              <a:rPr lang="en-US" smtClean="0"/>
              <a:t>9/16/2021</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61A2E265-A300-B34E-B4C6-CA974A7D95D6}"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60036819"/>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D2C32DB7-81A4-F54C-BAE6-83582E0AB3F6}" type="datetimeFigureOut">
              <a:rPr lang="en-US" smtClean="0"/>
              <a:t>9/16/2021</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61A2E265-A300-B34E-B4C6-CA974A7D95D6}"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2888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C32DB7-81A4-F54C-BAE6-83582E0AB3F6}"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3547971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2C32DB7-81A4-F54C-BAE6-83582E0AB3F6}" type="datetimeFigureOut">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A2E265-A300-B34E-B4C6-CA974A7D95D6}" type="slidenum">
              <a:rPr lang="en-US" smtClean="0"/>
              <a:t>‹#›</a:t>
            </a:fld>
            <a:endParaRPr lang="en-US"/>
          </a:p>
        </p:txBody>
      </p:sp>
    </p:spTree>
    <p:extLst>
      <p:ext uri="{BB962C8B-B14F-4D97-AF65-F5344CB8AC3E}">
        <p14:creationId xmlns:p14="http://schemas.microsoft.com/office/powerpoint/2010/main" val="567772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9C92E852-CEF2-47F5-A889-D7D42840306B}" type="datetime1">
              <a:rPr lang="en-US" smtClean="0"/>
              <a:t>9/16/2021</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A9B5F6FE-679E-4C07-A5DB-5BC317B62D49}"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45406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B0ABD4A4-1254-4112-8413-F4E06A251465}" type="datetime1">
              <a:rPr lang="en-US" smtClean="0"/>
              <a:t>9/16/2021</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894189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E4AD2C-4D50-4980-9F68-4BD931105636}"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434154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4FF1CA-6D48-419D-93BC-E86EF00AAA31}" type="datetime1">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41006431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2D208D-5042-4A6E-B790-F6FEE89DE32C}" type="datetime1">
              <a:rPr lang="en-US" smtClean="0"/>
              <a:t>9/16/2021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420443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5D517C9-C407-4DBC-9BC4-A0565ED63CF5}" type="datetime1">
              <a:rPr lang="en-US" smtClean="0"/>
              <a:t>9/16/2021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31381272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65748-16EA-408F-953E-D0874EED12F5}" type="datetime1">
              <a:rPr lang="en-US" smtClean="0"/>
              <a:t>9/16/2021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881802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BEE55DF-3AD6-4F8E-9A25-F9AB0B727C78}" type="datetime1">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4694352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7BCFA1A-445B-4EDF-9A17-EFE0DAD6463B}" type="datetime1">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263517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966755-20C0-4DF6-A6B2-ED1390B3C885}" type="datetime1">
              <a:rPr lang="en-US" smtClean="0"/>
              <a:t>9/16/2021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386045466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66755-20C0-4DF6-A6B2-ED1390B3C885}"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1675509668"/>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66755-20C0-4DF6-A6B2-ED1390B3C885}"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4202086291"/>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66755-20C0-4DF6-A6B2-ED1390B3C885}"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72315207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66755-20C0-4DF6-A6B2-ED1390B3C885}"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379328289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F966755-20C0-4DF6-A6B2-ED1390B3C885}"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205592076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0A2C5-6613-4D4F-BBA3-B4142EC6433B}"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27602528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2F0906-F154-471D-A22E-C3BA92A64650}" type="datetime1">
              <a:rPr lang="en-US" smtClean="0"/>
              <a:t>9/16/2021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B5F6FE-679E-4C07-A5DB-5BC317B62D49}" type="slidenum">
              <a:rPr lang="en-US" smtClean="0"/>
              <a:t>‹#›</a:t>
            </a:fld>
            <a:endParaRPr lang="en-US"/>
          </a:p>
        </p:txBody>
      </p:sp>
    </p:spTree>
    <p:extLst>
      <p:ext uri="{BB962C8B-B14F-4D97-AF65-F5344CB8AC3E}">
        <p14:creationId xmlns:p14="http://schemas.microsoft.com/office/powerpoint/2010/main" val="4190491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D2C32DB7-81A4-F54C-BAE6-83582E0AB3F6}" type="datetimeFigureOut">
              <a:rPr lang="en-US" smtClean="0"/>
              <a:t>9/16/2021</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61A2E265-A300-B34E-B4C6-CA974A7D95D6}"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3253177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594">
          <p15:clr>
            <a:srgbClr val="F26B43"/>
          </p15:clr>
        </p15:guide>
        <p15:guide id="1" pos="792">
          <p15:clr>
            <a:srgbClr val="F26B43"/>
          </p15:clr>
        </p15:guide>
        <p15:guide id="2" pos="7200">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2C32DB7-81A4-F54C-BAE6-83582E0AB3F6}" type="datetimeFigureOut">
              <a:rPr lang="en-US" smtClean="0"/>
              <a:t>9/16/2021</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1A2E265-A300-B34E-B4C6-CA974A7D95D6}" type="slidenum">
              <a:rPr lang="en-US" smtClean="0"/>
              <a:t>‹#›</a:t>
            </a:fld>
            <a:endParaRPr lang="en-US"/>
          </a:p>
        </p:txBody>
      </p:sp>
    </p:spTree>
    <p:extLst>
      <p:ext uri="{BB962C8B-B14F-4D97-AF65-F5344CB8AC3E}">
        <p14:creationId xmlns:p14="http://schemas.microsoft.com/office/powerpoint/2010/main" val="4763917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hyperlink" Target="mailto:keisha.peterson@baruch.cuny.edu" TargetMode="External"/><Relationship Id="rId2" Type="http://schemas.openxmlformats.org/officeDocument/2006/relationships/image" Target="../media/image2.jpeg"/><Relationship Id="rId1" Type="http://schemas.openxmlformats.org/officeDocument/2006/relationships/slideLayout" Target="../slideLayouts/slideLayout13.xml"/><Relationship Id="rId4" Type="http://schemas.openxmlformats.org/officeDocument/2006/relationships/hyperlink" Target="mailto:janet.badillo@baruch.cuny.edu"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cuny.my.irbmanager.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s://orco.baruch.cuny.edu/training-videos/video-successful-irb/"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295400"/>
            <a:ext cx="7543800" cy="1470025"/>
          </a:xfrm>
        </p:spPr>
        <p:txBody>
          <a:bodyPr>
            <a:normAutofit/>
          </a:bodyPr>
          <a:lstStyle/>
          <a:p>
            <a:r>
              <a:rPr lang="en-US" sz="4000" dirty="0"/>
              <a:t>IRBManager Training</a:t>
            </a:r>
          </a:p>
        </p:txBody>
      </p:sp>
      <p:sp>
        <p:nvSpPr>
          <p:cNvPr id="9" name="TextBox 8"/>
          <p:cNvSpPr txBox="1"/>
          <p:nvPr/>
        </p:nvSpPr>
        <p:spPr>
          <a:xfrm>
            <a:off x="3581400" y="6324600"/>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342948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028700" y="611188"/>
            <a:ext cx="7200900" cy="1485900"/>
          </a:xfrm>
        </p:spPr>
        <p:txBody>
          <a:bodyPr/>
          <a:lstStyle/>
          <a:p>
            <a:r>
              <a:rPr lang="en-US" altLang="en-US" sz="4000" dirty="0">
                <a:solidFill>
                  <a:srgbClr val="002060"/>
                </a:solidFill>
              </a:rPr>
              <a:t>CUNY University Integrated Institutional Review Board</a:t>
            </a:r>
          </a:p>
        </p:txBody>
      </p:sp>
      <p:sp>
        <p:nvSpPr>
          <p:cNvPr id="10243" name="Rectangle 3"/>
          <p:cNvSpPr>
            <a:spLocks noGrp="1" noChangeArrowheads="1"/>
          </p:cNvSpPr>
          <p:nvPr>
            <p:ph idx="1"/>
          </p:nvPr>
        </p:nvSpPr>
        <p:spPr>
          <a:xfrm>
            <a:off x="895350" y="2209801"/>
            <a:ext cx="8229600" cy="2971800"/>
          </a:xfrm>
        </p:spPr>
        <p:txBody>
          <a:bodyPr/>
          <a:lstStyle/>
          <a:p>
            <a:pPr>
              <a:lnSpc>
                <a:spcPct val="125000"/>
              </a:lnSpc>
            </a:pPr>
            <a:r>
              <a:rPr lang="en-US" altLang="en-US" sz="2400" dirty="0">
                <a:solidFill>
                  <a:schemeClr val="tx1"/>
                </a:solidFill>
              </a:rPr>
              <a:t>The CUNY UI IRB is charged with </a:t>
            </a:r>
            <a:r>
              <a:rPr lang="en-US" altLang="en-US" sz="2400" b="1" dirty="0">
                <a:solidFill>
                  <a:schemeClr val="tx1"/>
                </a:solidFill>
              </a:rPr>
              <a:t>protecting </a:t>
            </a:r>
            <a:r>
              <a:rPr lang="en-US" altLang="en-US" sz="2400" dirty="0">
                <a:solidFill>
                  <a:schemeClr val="tx1"/>
                </a:solidFill>
              </a:rPr>
              <a:t>the rights and welfare of </a:t>
            </a:r>
            <a:r>
              <a:rPr lang="en-US" altLang="en-US" sz="2400" b="1" dirty="0">
                <a:solidFill>
                  <a:schemeClr val="tx1"/>
                </a:solidFill>
              </a:rPr>
              <a:t>human research participants</a:t>
            </a:r>
            <a:r>
              <a:rPr lang="en-US" altLang="en-US" sz="2400" dirty="0">
                <a:solidFill>
                  <a:schemeClr val="tx1"/>
                </a:solidFill>
              </a:rPr>
              <a:t>.</a:t>
            </a:r>
          </a:p>
          <a:p>
            <a:pPr>
              <a:lnSpc>
                <a:spcPct val="125000"/>
              </a:lnSpc>
            </a:pPr>
            <a:r>
              <a:rPr lang="en-US" altLang="en-US" sz="2400" dirty="0">
                <a:solidFill>
                  <a:schemeClr val="tx1"/>
                </a:solidFill>
              </a:rPr>
              <a:t>The IRB ensures that proposed research follows federal guidelines and accepted ethical principles.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777"/>
            <a:ext cx="8229600" cy="1143000"/>
          </a:xfrm>
        </p:spPr>
        <p:txBody>
          <a:bodyPr>
            <a:normAutofit/>
          </a:bodyPr>
          <a:lstStyle/>
          <a:p>
            <a:r>
              <a:rPr lang="en-US" sz="3200" dirty="0"/>
              <a:t>CUNY HRPP - Structure</a:t>
            </a:r>
          </a:p>
        </p:txBody>
      </p:sp>
      <p:sp>
        <p:nvSpPr>
          <p:cNvPr id="3" name="Content Placeholder 2"/>
          <p:cNvSpPr>
            <a:spLocks noGrp="1"/>
          </p:cNvSpPr>
          <p:nvPr>
            <p:ph idx="1"/>
          </p:nvPr>
        </p:nvSpPr>
        <p:spPr>
          <a:xfrm>
            <a:off x="1143000" y="1720662"/>
            <a:ext cx="7543800" cy="3992561"/>
          </a:xfrm>
        </p:spPr>
        <p:txBody>
          <a:bodyPr>
            <a:normAutofit fontScale="85000" lnSpcReduction="20000"/>
          </a:bodyPr>
          <a:lstStyle/>
          <a:p>
            <a:r>
              <a:rPr lang="en-US" sz="2800" dirty="0"/>
              <a:t>College specific HRPP Coordinators at most Colleges</a:t>
            </a:r>
          </a:p>
          <a:p>
            <a:pPr>
              <a:spcBef>
                <a:spcPts val="1776"/>
              </a:spcBef>
            </a:pPr>
            <a:r>
              <a:rPr lang="en-US" sz="2800" dirty="0"/>
              <a:t>2 IRB Administrators</a:t>
            </a:r>
          </a:p>
          <a:p>
            <a:pPr>
              <a:spcBef>
                <a:spcPts val="1776"/>
              </a:spcBef>
            </a:pPr>
            <a:r>
              <a:rPr lang="en-US" sz="2800" dirty="0"/>
              <a:t>2 Convened IRB Panels </a:t>
            </a:r>
          </a:p>
          <a:p>
            <a:pPr>
              <a:spcBef>
                <a:spcPts val="1776"/>
              </a:spcBef>
            </a:pPr>
            <a:r>
              <a:rPr lang="en-US" sz="2800" dirty="0"/>
              <a:t>1 Expedited Review Panel</a:t>
            </a:r>
          </a:p>
          <a:p>
            <a:pPr>
              <a:spcBef>
                <a:spcPts val="1776"/>
              </a:spcBef>
            </a:pPr>
            <a:r>
              <a:rPr lang="en-US" altLang="en-US" sz="2800" dirty="0"/>
              <a:t>The CUNY University Integrated IRB is made of researchers and community members; scientists and non-scientists. IRB members have various backgrounds and experience with different methodologies.</a:t>
            </a:r>
          </a:p>
          <a:p>
            <a:pPr>
              <a:spcBef>
                <a:spcPts val="1776"/>
              </a:spcBef>
            </a:pPr>
            <a:endParaRPr lang="en-US" sz="2800" dirty="0"/>
          </a:p>
        </p:txBody>
      </p:sp>
      <p:cxnSp>
        <p:nvCxnSpPr>
          <p:cNvPr id="6" name="Straight Connector 5"/>
          <p:cNvCxnSpPr/>
          <p:nvPr/>
        </p:nvCxnSpPr>
        <p:spPr>
          <a:xfrm>
            <a:off x="0" y="1144777"/>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200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7">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9">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2091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75467" y="681628"/>
            <a:ext cx="846288" cy="847206"/>
            <a:chOff x="668003" y="1684057"/>
            <a:chExt cx="1128382" cy="847206"/>
          </a:xfrm>
        </p:grpSpPr>
        <p:sp>
          <p:nvSpPr>
            <p:cNvPr id="44"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45"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575467" y="1166932"/>
            <a:ext cx="2686555" cy="4279709"/>
          </a:xfrm>
        </p:spPr>
        <p:txBody>
          <a:bodyPr vert="horz" lIns="91440" tIns="45720" rIns="91440" bIns="45720" rtlCol="0" anchor="ctr">
            <a:normAutofit/>
          </a:bodyPr>
          <a:lstStyle/>
          <a:p>
            <a:pPr algn="l">
              <a:lnSpc>
                <a:spcPct val="90000"/>
              </a:lnSpc>
            </a:pPr>
            <a:r>
              <a:rPr lang="en-US" sz="4200" kern="1200">
                <a:solidFill>
                  <a:schemeClr val="bg1"/>
                </a:solidFill>
                <a:latin typeface="+mj-lt"/>
                <a:ea typeface="+mj-ea"/>
                <a:cs typeface="+mj-cs"/>
              </a:rPr>
              <a:t>When is CUNY HRPP or IRB Review Required?</a:t>
            </a:r>
          </a:p>
        </p:txBody>
      </p:sp>
      <p:sp>
        <p:nvSpPr>
          <p:cNvPr id="3" name="Content Placeholder 2"/>
          <p:cNvSpPr>
            <a:spLocks noGrp="1"/>
          </p:cNvSpPr>
          <p:nvPr>
            <p:ph idx="1"/>
          </p:nvPr>
        </p:nvSpPr>
        <p:spPr>
          <a:xfrm>
            <a:off x="4038600" y="1166933"/>
            <a:ext cx="4724400" cy="4279709"/>
          </a:xfrm>
        </p:spPr>
        <p:txBody>
          <a:bodyPr vert="horz" lIns="91440" tIns="45720" rIns="91440" bIns="45720" rtlCol="0" anchor="ctr"/>
          <a:lstStyle/>
          <a:p>
            <a:pPr marL="0" indent="0" algn="l">
              <a:lnSpc>
                <a:spcPct val="90000"/>
              </a:lnSpc>
              <a:buNone/>
            </a:pPr>
            <a:r>
              <a:rPr lang="en-US" sz="2100" dirty="0">
                <a:solidFill>
                  <a:schemeClr val="tx1"/>
                </a:solidFill>
              </a:rPr>
              <a:t>CUNY HRPP or IRB review is required when </a:t>
            </a:r>
            <a:r>
              <a:rPr lang="en-US" sz="2100" b="1" u="sng" dirty="0">
                <a:solidFill>
                  <a:schemeClr val="tx1"/>
                </a:solidFill>
              </a:rPr>
              <a:t>ALL</a:t>
            </a:r>
            <a:r>
              <a:rPr lang="en-US" sz="2100" dirty="0">
                <a:solidFill>
                  <a:schemeClr val="tx1"/>
                </a:solidFill>
              </a:rPr>
              <a:t> of the following criteria are met:</a:t>
            </a:r>
          </a:p>
          <a:p>
            <a:pPr marL="457200" indent="-228600" algn="l">
              <a:lnSpc>
                <a:spcPct val="90000"/>
              </a:lnSpc>
              <a:buFont typeface="Arial" panose="020B0604020202020204" pitchFamily="34" charset="0"/>
              <a:buChar char="•"/>
            </a:pPr>
            <a:r>
              <a:rPr lang="en-US" sz="2100" b="1" dirty="0">
                <a:solidFill>
                  <a:schemeClr val="tx1"/>
                </a:solidFill>
              </a:rPr>
              <a:t>The investigator is conducting research or clinical investigation;</a:t>
            </a:r>
          </a:p>
          <a:p>
            <a:pPr marL="457200" indent="-228600" algn="l">
              <a:lnSpc>
                <a:spcPct val="90000"/>
              </a:lnSpc>
              <a:buFont typeface="Arial" panose="020B0604020202020204" pitchFamily="34" charset="0"/>
              <a:buChar char="•"/>
            </a:pPr>
            <a:r>
              <a:rPr lang="en-US" sz="2100" b="1" dirty="0">
                <a:solidFill>
                  <a:schemeClr val="tx1"/>
                </a:solidFill>
              </a:rPr>
              <a:t>The proposed research or clinical investigation involves human subjects;  AND</a:t>
            </a:r>
          </a:p>
          <a:p>
            <a:pPr marL="457200" indent="-228600" algn="l">
              <a:lnSpc>
                <a:spcPct val="90000"/>
              </a:lnSpc>
              <a:buFont typeface="Arial" panose="020B0604020202020204" pitchFamily="34" charset="0"/>
              <a:buChar char="•"/>
            </a:pPr>
            <a:r>
              <a:rPr lang="en-US" sz="2100" b="1" dirty="0">
                <a:solidFill>
                  <a:schemeClr val="tx1"/>
                </a:solidFill>
              </a:rPr>
              <a:t>CUNY is </a:t>
            </a:r>
            <a:r>
              <a:rPr lang="en-US" sz="2100" b="1" i="1" dirty="0">
                <a:solidFill>
                  <a:schemeClr val="tx1"/>
                </a:solidFill>
              </a:rPr>
              <a:t>engaged</a:t>
            </a:r>
            <a:r>
              <a:rPr lang="en-US" sz="2100" b="1" dirty="0">
                <a:solidFill>
                  <a:schemeClr val="tx1"/>
                </a:solidFill>
              </a:rPr>
              <a:t> in the research or clinical investigation involving human subjects.</a:t>
            </a:r>
          </a:p>
        </p:txBody>
      </p:sp>
    </p:spTree>
    <p:extLst>
      <p:ext uri="{BB962C8B-B14F-4D97-AF65-F5344CB8AC3E}">
        <p14:creationId xmlns:p14="http://schemas.microsoft.com/office/powerpoint/2010/main" val="1973600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523998"/>
          </a:xfrm>
        </p:spPr>
        <p:txBody>
          <a:bodyPr/>
          <a:lstStyle/>
          <a:p>
            <a:r>
              <a:rPr lang="en-US" dirty="0"/>
              <a:t>45 CFR 46.102(d)*</a:t>
            </a:r>
          </a:p>
        </p:txBody>
      </p:sp>
      <p:sp>
        <p:nvSpPr>
          <p:cNvPr id="3" name="Content Placeholder 2"/>
          <p:cNvSpPr>
            <a:spLocks noGrp="1"/>
          </p:cNvSpPr>
          <p:nvPr>
            <p:ph idx="1"/>
          </p:nvPr>
        </p:nvSpPr>
        <p:spPr>
          <a:xfrm>
            <a:off x="1219200" y="1981199"/>
            <a:ext cx="7467600" cy="3276601"/>
          </a:xfrm>
        </p:spPr>
        <p:txBody>
          <a:bodyPr>
            <a:normAutofit/>
          </a:bodyPr>
          <a:lstStyle/>
          <a:p>
            <a:r>
              <a:rPr lang="en-US" dirty="0"/>
              <a:t>(d) </a:t>
            </a:r>
            <a:r>
              <a:rPr lang="en-US" i="1" dirty="0"/>
              <a:t>Research</a:t>
            </a:r>
            <a:r>
              <a:rPr lang="en-US" dirty="0"/>
              <a:t> means a </a:t>
            </a:r>
            <a:r>
              <a:rPr lang="en-US" b="1" dirty="0"/>
              <a:t>systematic investigation</a:t>
            </a:r>
            <a:r>
              <a:rPr lang="en-US" dirty="0"/>
              <a:t>, including research development, testing and evaluation, </a:t>
            </a:r>
            <a:r>
              <a:rPr lang="en-US" b="1" dirty="0"/>
              <a:t>designed to develop or contribute to generalizable knowledge</a:t>
            </a:r>
            <a:r>
              <a:rPr lang="en-US" dirty="0"/>
              <a:t>.</a:t>
            </a:r>
          </a:p>
          <a:p>
            <a:endParaRPr lang="en-US" dirty="0"/>
          </a:p>
          <a:p>
            <a:pPr marL="0" indent="0">
              <a:buNone/>
            </a:pPr>
            <a:r>
              <a:rPr lang="en-US" dirty="0"/>
              <a:t>*Parts of this definition are bolded for emphasis.</a:t>
            </a:r>
          </a:p>
        </p:txBody>
      </p:sp>
      <p:sp>
        <p:nvSpPr>
          <p:cNvPr id="6" name="TextBox 5"/>
          <p:cNvSpPr txBox="1"/>
          <p:nvPr/>
        </p:nvSpPr>
        <p:spPr>
          <a:xfrm>
            <a:off x="2057400" y="6400799"/>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2463387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Breaking Down the “Research” Definition</a:t>
            </a:r>
          </a:p>
        </p:txBody>
      </p:sp>
      <p:sp>
        <p:nvSpPr>
          <p:cNvPr id="3" name="Content Placeholder 2"/>
          <p:cNvSpPr>
            <a:spLocks noGrp="1"/>
          </p:cNvSpPr>
          <p:nvPr>
            <p:ph idx="1"/>
          </p:nvPr>
        </p:nvSpPr>
        <p:spPr>
          <a:xfrm>
            <a:off x="1143000" y="1981199"/>
            <a:ext cx="7543800" cy="3962401"/>
          </a:xfrm>
        </p:spPr>
        <p:txBody>
          <a:bodyPr/>
          <a:lstStyle/>
          <a:p>
            <a:pPr marL="0" indent="0">
              <a:buNone/>
            </a:pPr>
            <a:r>
              <a:rPr lang="en-US" b="1" dirty="0"/>
              <a:t>Systematic Investigation</a:t>
            </a:r>
          </a:p>
          <a:p>
            <a:pPr lvl="1">
              <a:buFont typeface="Arial" panose="020B0604020202020204" pitchFamily="34" charset="0"/>
              <a:buChar char="•"/>
            </a:pPr>
            <a:r>
              <a:rPr lang="en-US" dirty="0"/>
              <a:t> Attempt to answer research questions (in some research, this would be a hypothesis)</a:t>
            </a:r>
          </a:p>
          <a:p>
            <a:pPr lvl="1">
              <a:buFont typeface="Arial" panose="020B0604020202020204" pitchFamily="34" charset="0"/>
              <a:buChar char="•"/>
            </a:pPr>
            <a:r>
              <a:rPr lang="en-US" dirty="0"/>
              <a:t> Is methodologically driven, that is it collects data or information in an organized and consistent way.</a:t>
            </a:r>
          </a:p>
          <a:p>
            <a:pPr lvl="1">
              <a:buFont typeface="Arial" panose="020B0604020202020204" pitchFamily="34" charset="0"/>
              <a:buChar char="•"/>
            </a:pPr>
            <a:r>
              <a:rPr lang="en-US" dirty="0"/>
              <a:t>The data or information is analyzed in some way, be it quantitative or qualitative data.</a:t>
            </a:r>
          </a:p>
          <a:p>
            <a:pPr lvl="1">
              <a:buFont typeface="Arial" panose="020B0604020202020204" pitchFamily="34" charset="0"/>
              <a:buChar char="•"/>
            </a:pPr>
            <a:r>
              <a:rPr lang="en-US" b="1" dirty="0"/>
              <a:t>Conclusions are drawn from the results</a:t>
            </a:r>
          </a:p>
        </p:txBody>
      </p:sp>
      <p:sp>
        <p:nvSpPr>
          <p:cNvPr id="6" name="TextBox 5"/>
          <p:cNvSpPr txBox="1"/>
          <p:nvPr/>
        </p:nvSpPr>
        <p:spPr>
          <a:xfrm>
            <a:off x="2057400" y="6216133"/>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350556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466" y="164068"/>
            <a:ext cx="7704667" cy="1981200"/>
          </a:xfrm>
        </p:spPr>
        <p:txBody>
          <a:bodyPr>
            <a:normAutofit/>
          </a:bodyPr>
          <a:lstStyle/>
          <a:p>
            <a:r>
              <a:rPr lang="en-US" dirty="0"/>
              <a:t>Breaking Down the “Research” Definition (continued)</a:t>
            </a:r>
          </a:p>
        </p:txBody>
      </p:sp>
      <p:sp>
        <p:nvSpPr>
          <p:cNvPr id="3" name="Content Placeholder 2"/>
          <p:cNvSpPr>
            <a:spLocks noGrp="1"/>
          </p:cNvSpPr>
          <p:nvPr>
            <p:ph idx="1"/>
          </p:nvPr>
        </p:nvSpPr>
        <p:spPr>
          <a:xfrm>
            <a:off x="1066799" y="1981200"/>
            <a:ext cx="7620000" cy="4191000"/>
          </a:xfrm>
        </p:spPr>
        <p:txBody>
          <a:bodyPr>
            <a:normAutofit fontScale="47500" lnSpcReduction="20000"/>
          </a:bodyPr>
          <a:lstStyle/>
          <a:p>
            <a:pPr marL="0" indent="0">
              <a:buNone/>
            </a:pPr>
            <a:r>
              <a:rPr lang="en-US" sz="4500" b="1" dirty="0"/>
              <a:t>Generalizable Knowledge</a:t>
            </a:r>
          </a:p>
          <a:p>
            <a:pPr lvl="1">
              <a:buFont typeface="Arial" panose="020B0604020202020204" pitchFamily="34" charset="0"/>
              <a:buChar char="•"/>
            </a:pPr>
            <a:r>
              <a:rPr lang="en-US" sz="3800" dirty="0"/>
              <a:t> The intent of the research is to add information to your field of study.</a:t>
            </a:r>
          </a:p>
          <a:p>
            <a:pPr lvl="1">
              <a:buFont typeface="Arial" panose="020B0604020202020204" pitchFamily="34" charset="0"/>
              <a:buChar char="•"/>
            </a:pPr>
            <a:r>
              <a:rPr lang="en-US" sz="3800" dirty="0"/>
              <a:t>The results are expected to be generalized to a larger population beyond the subject population and site of study.</a:t>
            </a:r>
          </a:p>
          <a:p>
            <a:pPr lvl="1">
              <a:buFont typeface="Arial" panose="020B0604020202020204" pitchFamily="34" charset="0"/>
              <a:buChar char="•"/>
            </a:pPr>
            <a:r>
              <a:rPr lang="en-US" sz="3800" dirty="0"/>
              <a:t>The data or information is analyzed in some way, be it quantitative or qualitative data.</a:t>
            </a:r>
          </a:p>
          <a:p>
            <a:pPr lvl="1">
              <a:buFont typeface="Arial" panose="020B0604020202020204" pitchFamily="34" charset="0"/>
              <a:buChar char="•"/>
            </a:pPr>
            <a:r>
              <a:rPr lang="en-US" sz="3800" b="1" dirty="0">
                <a:solidFill>
                  <a:srgbClr val="FF0000"/>
                </a:solidFill>
              </a:rPr>
              <a:t>Publication, presentation or other distribution of the results is intended to inform the field of study.*</a:t>
            </a:r>
          </a:p>
          <a:p>
            <a:pPr marL="57150" indent="0">
              <a:buNone/>
            </a:pPr>
            <a:endParaRPr lang="en-US" b="1" dirty="0">
              <a:solidFill>
                <a:srgbClr val="FF0000"/>
              </a:solidFill>
            </a:endParaRPr>
          </a:p>
          <a:p>
            <a:pPr marL="57150" indent="0">
              <a:buNone/>
            </a:pPr>
            <a:r>
              <a:rPr lang="en-US" sz="3600" b="1" dirty="0">
                <a:solidFill>
                  <a:srgbClr val="FF0000"/>
                </a:solidFill>
              </a:rPr>
              <a:t>*Publication or dissemination of results  isn’t the sole determinate of whether HRPP/IRB Review is required. If your research activity is designed with the aim of discovering information that can be applied in other settings, it can be considered research even if a project results are is not published or disseminated. </a:t>
            </a:r>
          </a:p>
        </p:txBody>
      </p:sp>
      <p:sp>
        <p:nvSpPr>
          <p:cNvPr id="5" name="TextBox 4"/>
          <p:cNvSpPr txBox="1"/>
          <p:nvPr/>
        </p:nvSpPr>
        <p:spPr>
          <a:xfrm>
            <a:off x="2133600" y="6172200"/>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3456076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1000"/>
                                        <p:tgtEl>
                                          <p:spTgt spid="3">
                                            <p:txEl>
                                              <p:pRg st="3" end="3"/>
                                            </p:txEl>
                                          </p:spTgt>
                                        </p:tgtEl>
                                      </p:cBhvr>
                                    </p:animEffect>
                                    <p:anim calcmode="lin" valueType="num">
                                      <p:cBhvr>
                                        <p:cTn id="2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1000"/>
                                        <p:tgtEl>
                                          <p:spTgt spid="3">
                                            <p:txEl>
                                              <p:pRg st="6" end="6"/>
                                            </p:txEl>
                                          </p:spTgt>
                                        </p:tgtEl>
                                      </p:cBhvr>
                                    </p:animEffect>
                                    <p:anim calcmode="lin" valueType="num">
                                      <p:cBhvr>
                                        <p:cTn id="3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76200"/>
            <a:ext cx="7704667" cy="1981200"/>
          </a:xfrm>
        </p:spPr>
        <p:txBody>
          <a:bodyPr/>
          <a:lstStyle/>
          <a:p>
            <a:r>
              <a:rPr lang="en-US" dirty="0"/>
              <a:t>45 CFR 46.102(e)</a:t>
            </a:r>
          </a:p>
        </p:txBody>
      </p:sp>
      <p:sp>
        <p:nvSpPr>
          <p:cNvPr id="3" name="Content Placeholder 2"/>
          <p:cNvSpPr>
            <a:spLocks noGrp="1"/>
          </p:cNvSpPr>
          <p:nvPr>
            <p:ph idx="1"/>
          </p:nvPr>
        </p:nvSpPr>
        <p:spPr>
          <a:xfrm>
            <a:off x="1371600" y="1600200"/>
            <a:ext cx="7315200" cy="3810000"/>
          </a:xfrm>
        </p:spPr>
        <p:txBody>
          <a:bodyPr>
            <a:normAutofit fontScale="85000" lnSpcReduction="10000"/>
          </a:bodyPr>
          <a:lstStyle/>
          <a:p>
            <a:r>
              <a:rPr lang="en-US" dirty="0"/>
              <a:t> (e) </a:t>
            </a:r>
            <a:r>
              <a:rPr lang="en-US" i="1" dirty="0"/>
              <a:t>Human subject</a:t>
            </a:r>
            <a:r>
              <a:rPr lang="en-US" dirty="0"/>
              <a:t> means a </a:t>
            </a:r>
            <a:r>
              <a:rPr lang="en-US" b="1" dirty="0"/>
              <a:t>living individual about whom </a:t>
            </a:r>
            <a:r>
              <a:rPr lang="en-US" dirty="0"/>
              <a:t>an investigator (whether professional or student) conducting research obtains:</a:t>
            </a:r>
          </a:p>
          <a:p>
            <a:pPr marL="571500" indent="-571500">
              <a:buFont typeface="+mj-lt"/>
              <a:buAutoNum type="romanLcPeriod"/>
            </a:pPr>
            <a:r>
              <a:rPr lang="en-US" b="1" dirty="0"/>
              <a:t>Obtains information or </a:t>
            </a:r>
            <a:r>
              <a:rPr lang="en-US" b="1" dirty="0" err="1"/>
              <a:t>biospecimens</a:t>
            </a:r>
            <a:r>
              <a:rPr lang="en-US" b="1" dirty="0"/>
              <a:t> through intervention or interaction with the individual and uses, studies, or analyzes the information or </a:t>
            </a:r>
            <a:r>
              <a:rPr lang="en-US" b="1" dirty="0" err="1"/>
              <a:t>biospecimens</a:t>
            </a:r>
            <a:r>
              <a:rPr lang="en-US" b="1" dirty="0"/>
              <a:t>; or </a:t>
            </a:r>
          </a:p>
          <a:p>
            <a:pPr marL="571500" indent="-571500">
              <a:buFont typeface="+mj-lt"/>
              <a:buAutoNum type="romanLcPeriod"/>
            </a:pPr>
            <a:r>
              <a:rPr lang="en-US" b="1" dirty="0"/>
              <a:t>Obtains, uses, studies, analyzes, or generates identifiable private information or identifiable </a:t>
            </a:r>
            <a:r>
              <a:rPr lang="en-US" b="1" dirty="0" err="1"/>
              <a:t>biospecimens</a:t>
            </a:r>
            <a:endParaRPr lang="en-US" b="1" dirty="0"/>
          </a:p>
          <a:p>
            <a:pPr marL="0" indent="0">
              <a:buNone/>
            </a:pPr>
            <a:endParaRPr lang="en-US" dirty="0"/>
          </a:p>
          <a:p>
            <a:pPr marL="0" indent="0">
              <a:buNone/>
            </a:pPr>
            <a:r>
              <a:rPr lang="en-US" dirty="0"/>
              <a:t>*Parts of this definition are bolded for emphasis.</a:t>
            </a:r>
          </a:p>
          <a:p>
            <a:pPr marL="0" indent="0">
              <a:buNone/>
            </a:pPr>
            <a:endParaRPr lang="en-US" dirty="0"/>
          </a:p>
        </p:txBody>
      </p:sp>
      <p:sp>
        <p:nvSpPr>
          <p:cNvPr id="5" name="TextBox 4"/>
          <p:cNvSpPr txBox="1"/>
          <p:nvPr/>
        </p:nvSpPr>
        <p:spPr>
          <a:xfrm>
            <a:off x="1981200" y="6248400"/>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3709644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1000"/>
                                        <p:tgtEl>
                                          <p:spTgt spid="3">
                                            <p:txEl>
                                              <p:pRg st="4" end="4"/>
                                            </p:txEl>
                                          </p:spTgt>
                                        </p:tgtEl>
                                      </p:cBhvr>
                                    </p:animEffect>
                                    <p:anim calcmode="lin" valueType="num">
                                      <p:cBhvr>
                                        <p:cTn id="2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64624"/>
            <a:ext cx="7704667" cy="1981200"/>
          </a:xfrm>
        </p:spPr>
        <p:txBody>
          <a:bodyPr>
            <a:normAutofit/>
          </a:bodyPr>
          <a:lstStyle/>
          <a:p>
            <a:r>
              <a:rPr lang="en-US" dirty="0"/>
              <a:t>Additional Information Regarding Human Subjects Definition</a:t>
            </a:r>
          </a:p>
        </p:txBody>
      </p:sp>
      <p:sp>
        <p:nvSpPr>
          <p:cNvPr id="3" name="Content Placeholder 2"/>
          <p:cNvSpPr>
            <a:spLocks noGrp="1"/>
          </p:cNvSpPr>
          <p:nvPr>
            <p:ph idx="1"/>
          </p:nvPr>
        </p:nvSpPr>
        <p:spPr>
          <a:xfrm>
            <a:off x="982132" y="1752600"/>
            <a:ext cx="7704668" cy="4343400"/>
          </a:xfrm>
        </p:spPr>
        <p:txBody>
          <a:bodyPr>
            <a:normAutofit fontScale="92500"/>
          </a:bodyPr>
          <a:lstStyle/>
          <a:p>
            <a:r>
              <a:rPr lang="en-US" dirty="0"/>
              <a:t>Information obtained from subjects must be </a:t>
            </a:r>
            <a:r>
              <a:rPr lang="en-US" b="1" u="sng" dirty="0"/>
              <a:t>about</a:t>
            </a:r>
            <a:r>
              <a:rPr lang="en-US" dirty="0"/>
              <a:t> those </a:t>
            </a:r>
            <a:r>
              <a:rPr lang="en-US" b="1" dirty="0"/>
              <a:t>living individuals </a:t>
            </a:r>
            <a:r>
              <a:rPr lang="en-US" dirty="0"/>
              <a:t>themselves to meet the HSR Definition.</a:t>
            </a:r>
          </a:p>
          <a:p>
            <a:r>
              <a:rPr lang="en-US" dirty="0"/>
              <a:t>It may not be necessary to get HRPP/IRB approval if interview questions are about a particular policy, agency, program, technology, technique, or best practice. Especially if there isn’t a plan to universalize the interviewees experiences or quantify the results of interviews in some way.</a:t>
            </a:r>
          </a:p>
          <a:p>
            <a:r>
              <a:rPr lang="en-US" dirty="0"/>
              <a:t>De-Identified Data is not considered “human subjects” data as the data can not be linked to individual subjects. Projects solely analyzing de-identified datasets or data obtained from publicly available websites will not require HRPP/IRB review.</a:t>
            </a:r>
          </a:p>
        </p:txBody>
      </p:sp>
      <p:sp>
        <p:nvSpPr>
          <p:cNvPr id="6" name="TextBox 5"/>
          <p:cNvSpPr txBox="1"/>
          <p:nvPr/>
        </p:nvSpPr>
        <p:spPr>
          <a:xfrm>
            <a:off x="1905000" y="6224415"/>
            <a:ext cx="628650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390177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952708"/>
          </a:xfrm>
        </p:spPr>
        <p:txBody>
          <a:bodyPr>
            <a:normAutofit fontScale="90000"/>
          </a:bodyPr>
          <a:lstStyle/>
          <a:p>
            <a:r>
              <a:rPr lang="en-US" dirty="0"/>
              <a:t>Research Activities that don’t meet Definition of Research</a:t>
            </a:r>
          </a:p>
        </p:txBody>
      </p:sp>
      <p:sp>
        <p:nvSpPr>
          <p:cNvPr id="3" name="Content Placeholder 2"/>
          <p:cNvSpPr>
            <a:spLocks noGrp="1"/>
          </p:cNvSpPr>
          <p:nvPr>
            <p:ph idx="1"/>
          </p:nvPr>
        </p:nvSpPr>
        <p:spPr>
          <a:xfrm>
            <a:off x="1066800" y="1371600"/>
            <a:ext cx="7620000" cy="4925338"/>
          </a:xfrm>
        </p:spPr>
        <p:txBody>
          <a:bodyPr>
            <a:normAutofit fontScale="62500" lnSpcReduction="20000"/>
          </a:bodyPr>
          <a:lstStyle/>
          <a:p>
            <a:pPr marL="0" indent="0">
              <a:buNone/>
            </a:pPr>
            <a:r>
              <a:rPr lang="en-US" sz="2400" dirty="0"/>
              <a:t>The revised Common Rule now identifies the following activities as not meeting the definition of research. They are the following:</a:t>
            </a:r>
          </a:p>
          <a:p>
            <a:pPr lvl="1">
              <a:buFont typeface="Courier New" panose="02070309020205020404" pitchFamily="49" charset="0"/>
              <a:buChar char="o"/>
            </a:pPr>
            <a:r>
              <a:rPr lang="en-US" sz="2300" dirty="0"/>
              <a:t>Scholarly and Journalistic Activities – .e.g. oral history, journalism, biography, literary criticism, legal research and historical scholarship that focuses directly on the specific individuals about whom the information is collected.</a:t>
            </a:r>
          </a:p>
          <a:p>
            <a:pPr lvl="1">
              <a:buFont typeface="Courier New" panose="02070309020205020404" pitchFamily="49" charset="0"/>
              <a:buChar char="o"/>
            </a:pPr>
            <a:r>
              <a:rPr lang="en-US" sz="2300" dirty="0"/>
              <a:t>Public Health Surveillance Activities Authorized by a Public Health Authority to Assess Onsets of Disease Outbreaks or Conditions of Public Health Importance</a:t>
            </a:r>
          </a:p>
          <a:p>
            <a:pPr lvl="1">
              <a:buFont typeface="Courier New" panose="02070309020205020404" pitchFamily="49" charset="0"/>
              <a:buChar char="o"/>
            </a:pPr>
            <a:r>
              <a:rPr lang="en-US" sz="2300" dirty="0"/>
              <a:t>Criminal Justice or Intelligence Activities collected for criminal justice purposes.</a:t>
            </a:r>
          </a:p>
          <a:p>
            <a:pPr lvl="1">
              <a:buFont typeface="Courier New" panose="02070309020205020404" pitchFamily="49" charset="0"/>
              <a:buChar char="o"/>
            </a:pPr>
            <a:r>
              <a:rPr lang="en-US" sz="2300" dirty="0"/>
              <a:t>Authorized operational activities for national security purposes.</a:t>
            </a:r>
          </a:p>
          <a:p>
            <a:pPr marL="457200" lvl="1" indent="0">
              <a:buNone/>
            </a:pPr>
            <a:endParaRPr lang="en-US" sz="2300" dirty="0"/>
          </a:p>
          <a:p>
            <a:pPr marL="0" indent="0">
              <a:buNone/>
            </a:pPr>
            <a:r>
              <a:rPr lang="en-US" sz="2400" dirty="0"/>
              <a:t>Additionally the following activities do not require review:</a:t>
            </a:r>
          </a:p>
          <a:p>
            <a:pPr lvl="1">
              <a:buFont typeface="Courier New" panose="02070309020205020404" pitchFamily="49" charset="0"/>
              <a:buChar char="o"/>
            </a:pPr>
            <a:r>
              <a:rPr lang="en-US" sz="2300" dirty="0"/>
              <a:t>Activities designed for educational purposes ONLY (such as classroom projects, research </a:t>
            </a:r>
            <a:r>
              <a:rPr lang="en-US" sz="2300" dirty="0" err="1"/>
              <a:t>practica</a:t>
            </a:r>
            <a:r>
              <a:rPr lang="en-US" sz="2300" dirty="0"/>
              <a:t>, etc.). Results will NOT contribute to generalizable knowledge.</a:t>
            </a:r>
          </a:p>
          <a:p>
            <a:pPr lvl="1">
              <a:buFont typeface="Courier New" panose="02070309020205020404" pitchFamily="49" charset="0"/>
              <a:buChar char="o"/>
            </a:pPr>
            <a:r>
              <a:rPr lang="en-US" sz="2300" dirty="0"/>
              <a:t>Interviews with content experts or consultants about factual issues only, in which no personal information is obtained from the interviewees.</a:t>
            </a:r>
          </a:p>
          <a:p>
            <a:pPr lvl="1">
              <a:buFont typeface="Courier New" panose="02070309020205020404" pitchFamily="49" charset="0"/>
              <a:buChar char="o"/>
            </a:pPr>
            <a:r>
              <a:rPr lang="en-US" sz="2300" dirty="0"/>
              <a:t>Quality Improvement (QI)/Quality Assessment (QA) for internal use.</a:t>
            </a:r>
          </a:p>
          <a:p>
            <a:pPr>
              <a:buFont typeface="Courier New" panose="02070309020205020404" pitchFamily="49" charset="0"/>
              <a:buChar char="o"/>
            </a:pPr>
            <a:endParaRPr lang="en-US" sz="2200" dirty="0"/>
          </a:p>
          <a:p>
            <a:pPr marL="0" indent="0">
              <a:buNone/>
            </a:pPr>
            <a:r>
              <a:rPr lang="en-US" sz="2200" b="1" dirty="0"/>
              <a:t>If you are unsure whether a project requires HRPP/IRB review please contact the Office of Research Compliance and Outreach.</a:t>
            </a:r>
          </a:p>
        </p:txBody>
      </p:sp>
      <p:sp>
        <p:nvSpPr>
          <p:cNvPr id="6" name="TextBox 5"/>
          <p:cNvSpPr txBox="1"/>
          <p:nvPr/>
        </p:nvSpPr>
        <p:spPr>
          <a:xfrm>
            <a:off x="1905000" y="6296938"/>
            <a:ext cx="6286500" cy="369332"/>
          </a:xfrm>
          <a:prstGeom prst="rect">
            <a:avLst/>
          </a:prstGeom>
          <a:noFill/>
        </p:spPr>
        <p:txBody>
          <a:bodyPr wrap="square" rtlCol="0">
            <a:spAutoFit/>
          </a:bodyPr>
          <a:lstStyle/>
          <a:p>
            <a:r>
              <a:rPr lang="en-US" b="1" dirty="0"/>
              <a:t>OFFICE OF RESEARCH COMPLIANCE AND OUTREACH</a:t>
            </a:r>
          </a:p>
        </p:txBody>
      </p:sp>
    </p:spTree>
    <p:extLst>
      <p:ext uri="{BB962C8B-B14F-4D97-AF65-F5344CB8AC3E}">
        <p14:creationId xmlns:p14="http://schemas.microsoft.com/office/powerpoint/2010/main" val="140586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
                                            <p:txEl>
                                              <p:pRg st="8" end="8"/>
                                            </p:txEl>
                                          </p:spTgt>
                                        </p:tgtEl>
                                        <p:attrNameLst>
                                          <p:attrName>style.visibility</p:attrName>
                                        </p:attrNameLst>
                                      </p:cBhvr>
                                      <p:to>
                                        <p:strVal val="visible"/>
                                      </p:to>
                                    </p:set>
                                    <p:animEffect transition="in" filter="fade">
                                      <p:cBhvr>
                                        <p:cTn id="56" dur="1000"/>
                                        <p:tgtEl>
                                          <p:spTgt spid="3">
                                            <p:txEl>
                                              <p:pRg st="8" end="8"/>
                                            </p:txEl>
                                          </p:spTgt>
                                        </p:tgtEl>
                                      </p:cBhvr>
                                    </p:animEffect>
                                    <p:anim calcmode="lin" valueType="num">
                                      <p:cBhvr>
                                        <p:cTn id="5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Effect transition="in" filter="fade">
                                      <p:cBhvr>
                                        <p:cTn id="63" dur="1000"/>
                                        <p:tgtEl>
                                          <p:spTgt spid="3">
                                            <p:txEl>
                                              <p:pRg st="9" end="9"/>
                                            </p:txEl>
                                          </p:spTgt>
                                        </p:tgtEl>
                                      </p:cBhvr>
                                    </p:animEffect>
                                    <p:anim calcmode="lin" valueType="num">
                                      <p:cBhvr>
                                        <p:cTn id="64"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
                                            <p:txEl>
                                              <p:pRg st="11" end="11"/>
                                            </p:txEl>
                                          </p:spTgt>
                                        </p:tgtEl>
                                        <p:attrNameLst>
                                          <p:attrName>style.visibility</p:attrName>
                                        </p:attrNameLst>
                                      </p:cBhvr>
                                      <p:to>
                                        <p:strVal val="visible"/>
                                      </p:to>
                                    </p:set>
                                    <p:animEffect transition="in" filter="fade">
                                      <p:cBhvr>
                                        <p:cTn id="70" dur="1000"/>
                                        <p:tgtEl>
                                          <p:spTgt spid="3">
                                            <p:txEl>
                                              <p:pRg st="11" end="11"/>
                                            </p:txEl>
                                          </p:spTgt>
                                        </p:tgtEl>
                                      </p:cBhvr>
                                    </p:animEffect>
                                    <p:anim calcmode="lin" valueType="num">
                                      <p:cBhvr>
                                        <p:cTn id="71"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533399"/>
          </a:xfrm>
        </p:spPr>
        <p:txBody>
          <a:bodyPr>
            <a:normAutofit fontScale="90000"/>
          </a:bodyPr>
          <a:lstStyle/>
          <a:p>
            <a:r>
              <a:rPr lang="en-US" b="1" dirty="0"/>
              <a:t>HRPP Services</a:t>
            </a:r>
            <a:endParaRPr lang="en-US" dirty="0"/>
          </a:p>
        </p:txBody>
      </p:sp>
      <p:sp>
        <p:nvSpPr>
          <p:cNvPr id="4" name="Content Placeholder 2"/>
          <p:cNvSpPr>
            <a:spLocks noGrp="1"/>
          </p:cNvSpPr>
          <p:nvPr>
            <p:ph idx="1"/>
          </p:nvPr>
        </p:nvSpPr>
        <p:spPr>
          <a:xfrm>
            <a:off x="1295400" y="1219200"/>
            <a:ext cx="7391400" cy="4754593"/>
          </a:xfrm>
        </p:spPr>
        <p:txBody>
          <a:bodyPr>
            <a:normAutofit fontScale="77500" lnSpcReduction="20000"/>
          </a:bodyPr>
          <a:lstStyle/>
          <a:p>
            <a:r>
              <a:rPr lang="en-US" b="1" dirty="0">
                <a:solidFill>
                  <a:schemeClr val="tx1"/>
                </a:solidFill>
              </a:rPr>
              <a:t>Application Assistance </a:t>
            </a:r>
            <a:r>
              <a:rPr lang="en-US" dirty="0">
                <a:solidFill>
                  <a:schemeClr val="tx1"/>
                </a:solidFill>
              </a:rPr>
              <a:t>– This includes assistance with the development and submission of an IRB Application on IRBManager our on-line system. The Research Compliance Specialist is available to assist researchers with the development of their proposals. </a:t>
            </a:r>
            <a:endParaRPr lang="en-US" dirty="0"/>
          </a:p>
          <a:p>
            <a:endParaRPr lang="en-US" dirty="0">
              <a:solidFill>
                <a:schemeClr val="tx1"/>
              </a:solidFill>
            </a:endParaRPr>
          </a:p>
          <a:p>
            <a:r>
              <a:rPr lang="en-US" b="1" dirty="0">
                <a:solidFill>
                  <a:schemeClr val="tx1"/>
                </a:solidFill>
              </a:rPr>
              <a:t>Departmental/Classroom Presentations </a:t>
            </a:r>
            <a:r>
              <a:rPr lang="en-US" dirty="0">
                <a:solidFill>
                  <a:schemeClr val="tx1"/>
                </a:solidFill>
              </a:rPr>
              <a:t>– ORCO will conduct department/classroom presentations in consultation with departmental chairs , faculty members, and instructors. Please contact the </a:t>
            </a:r>
            <a:r>
              <a:rPr lang="en-US" dirty="0"/>
              <a:t>Director of Research Compliance and Outreach</a:t>
            </a:r>
            <a:r>
              <a:rPr lang="en-US" dirty="0">
                <a:solidFill>
                  <a:schemeClr val="tx1"/>
                </a:solidFill>
              </a:rPr>
              <a:t> who will assist with setting up a presentation.</a:t>
            </a:r>
          </a:p>
          <a:p>
            <a:pPr marL="0" indent="0">
              <a:buNone/>
            </a:pPr>
            <a:endParaRPr lang="en-US" dirty="0">
              <a:solidFill>
                <a:schemeClr val="tx1"/>
              </a:solidFill>
            </a:endParaRPr>
          </a:p>
          <a:p>
            <a:r>
              <a:rPr lang="en-US" b="1" dirty="0">
                <a:solidFill>
                  <a:schemeClr val="tx1"/>
                </a:solidFill>
              </a:rPr>
              <a:t>Guidance regarding HRPP Policy and Procedures </a:t>
            </a:r>
            <a:r>
              <a:rPr lang="en-US" dirty="0">
                <a:solidFill>
                  <a:schemeClr val="tx1"/>
                </a:solidFill>
              </a:rPr>
              <a:t>– The Research Compliance Specialist will assist researchers with interpreting CUNY policies and procedures to ensure compliance. This includes but is not limited to assisting investigators with determining whether their project requires HRPP/IRB Review, assessing the level of review, or navigating researchers through the CUNY IRB process.</a:t>
            </a:r>
          </a:p>
        </p:txBody>
      </p:sp>
      <p:sp>
        <p:nvSpPr>
          <p:cNvPr id="6" name="TextBox 5"/>
          <p:cNvSpPr txBox="1"/>
          <p:nvPr/>
        </p:nvSpPr>
        <p:spPr>
          <a:xfrm>
            <a:off x="2365938" y="6248400"/>
            <a:ext cx="6766560" cy="369332"/>
          </a:xfrm>
          <a:prstGeom prst="rect">
            <a:avLst/>
          </a:prstGeom>
          <a:noFill/>
        </p:spPr>
        <p:txBody>
          <a:bodyPr wrap="square" rtlCol="0">
            <a:spAutoFit/>
          </a:bodyPr>
          <a:lstStyle/>
          <a:p>
            <a:r>
              <a:rPr lang="en-US" b="1" cap="all" dirty="0"/>
              <a:t>OFFICE OF RESEARCH COMPLIANCE AND OUTREACH</a:t>
            </a:r>
            <a:endParaRPr lang="en-US" b="1" dirty="0"/>
          </a:p>
        </p:txBody>
      </p:sp>
    </p:spTree>
    <p:extLst>
      <p:ext uri="{BB962C8B-B14F-4D97-AF65-F5344CB8AC3E}">
        <p14:creationId xmlns:p14="http://schemas.microsoft.com/office/powerpoint/2010/main" val="2631726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2000"/>
                                        <p:tgtEl>
                                          <p:spTgt spid="4">
                                            <p:txEl>
                                              <p:pRg st="2" end="2"/>
                                            </p:txEl>
                                          </p:spTgt>
                                        </p:tgtEl>
                                      </p:cBhvr>
                                    </p:animEffect>
                                    <p:anim calcmode="lin" valueType="num">
                                      <p:cBhvr>
                                        <p:cTn id="15" dur="2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2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2000"/>
                                        <p:tgtEl>
                                          <p:spTgt spid="4">
                                            <p:txEl>
                                              <p:pRg st="4" end="4"/>
                                            </p:txEl>
                                          </p:spTgt>
                                        </p:tgtEl>
                                      </p:cBhvr>
                                    </p:animEffect>
                                    <p:anim calcmode="lin" valueType="num">
                                      <p:cBhvr>
                                        <p:cTn id="22" dur="2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23" dur="2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9">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3302781"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372084" y="685801"/>
            <a:ext cx="2057400" cy="5105400"/>
          </a:xfrm>
        </p:spPr>
        <p:txBody>
          <a:bodyPr>
            <a:normAutofit/>
          </a:bodyPr>
          <a:lstStyle/>
          <a:p>
            <a:pPr algn="l"/>
            <a:r>
              <a:rPr lang="en-US" sz="2800">
                <a:solidFill>
                  <a:srgbClr val="FFFFFF"/>
                </a:solidFill>
              </a:rPr>
              <a:t>ORCO Staff	</a:t>
            </a:r>
          </a:p>
        </p:txBody>
      </p:sp>
      <p:grpSp>
        <p:nvGrpSpPr>
          <p:cNvPr id="7" name="Group 11">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486469" y="0"/>
            <a:ext cx="1827609" cy="6858001"/>
            <a:chOff x="1320800" y="0"/>
            <a:chExt cx="2436813" cy="6858001"/>
          </a:xfrm>
        </p:grpSpPr>
        <p:sp>
          <p:nvSpPr>
            <p:cNvPr id="13" name="Freeform 6">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4" name="Freeform 7">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5" name="Freeform 8">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6" name="Freeform 9">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7" name="Freeform 10">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9" name="Freeform 11">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3" name="Content Placeholder 2"/>
          <p:cNvSpPr>
            <a:spLocks noGrp="1"/>
          </p:cNvSpPr>
          <p:nvPr>
            <p:ph idx="1"/>
          </p:nvPr>
        </p:nvSpPr>
        <p:spPr>
          <a:xfrm>
            <a:off x="3837829" y="685801"/>
            <a:ext cx="4789439" cy="5105400"/>
          </a:xfrm>
        </p:spPr>
        <p:txBody>
          <a:bodyPr>
            <a:normAutofit fontScale="92500" lnSpcReduction="20000"/>
          </a:bodyPr>
          <a:lstStyle/>
          <a:p>
            <a:pPr marL="0" indent="0">
              <a:buNone/>
            </a:pPr>
            <a:r>
              <a:rPr lang="en-US" sz="1600" b="1" dirty="0"/>
              <a:t>Due to the pandemic, ORCO Staff are working remotely. If you have questions or would like to set up a Zoom/MS Teams appointment, please contact us by email.</a:t>
            </a:r>
            <a:r>
              <a:rPr lang="en-US" sz="1600" dirty="0"/>
              <a:t> </a:t>
            </a:r>
          </a:p>
          <a:p>
            <a:pPr marL="0" indent="0">
              <a:buNone/>
            </a:pPr>
            <a:endParaRPr lang="en-US" sz="1600" b="1" dirty="0"/>
          </a:p>
          <a:p>
            <a:pPr marL="0" indent="0">
              <a:buNone/>
            </a:pPr>
            <a:r>
              <a:rPr lang="en-US" sz="1600" b="1" dirty="0"/>
              <a:t>Primary Contact for Export Control, Research Agreements, and IACUC:</a:t>
            </a:r>
            <a:endParaRPr lang="en-US" sz="1600" dirty="0"/>
          </a:p>
          <a:p>
            <a:pPr marL="0" indent="0">
              <a:buNone/>
            </a:pPr>
            <a:r>
              <a:rPr lang="en-US" sz="1600" b="1" dirty="0"/>
              <a:t>Keisha Peterson, Director</a:t>
            </a:r>
            <a:r>
              <a:rPr lang="en-US" sz="1600" dirty="0"/>
              <a:t>, </a:t>
            </a:r>
            <a:r>
              <a:rPr lang="en-US" sz="1600" b="1" dirty="0"/>
              <a:t>Research Compliance and Outreach</a:t>
            </a:r>
            <a:br>
              <a:rPr lang="en-US" sz="1600" dirty="0"/>
            </a:br>
            <a:r>
              <a:rPr lang="en-US" sz="1600" dirty="0"/>
              <a:t>Phone: 646-312-2217</a:t>
            </a:r>
            <a:br>
              <a:rPr lang="en-US" sz="1600" dirty="0"/>
            </a:br>
            <a:r>
              <a:rPr lang="en-US" sz="1600" dirty="0"/>
              <a:t>Fax: 646-312-2219</a:t>
            </a:r>
            <a:br>
              <a:rPr lang="en-US" sz="1600" dirty="0"/>
            </a:br>
            <a:r>
              <a:rPr lang="en-US" sz="1600" dirty="0"/>
              <a:t>email: </a:t>
            </a:r>
            <a:r>
              <a:rPr lang="en-US" sz="1600" dirty="0">
                <a:hlinkClick r:id="rId3"/>
              </a:rPr>
              <a:t>keisha.peterson@baruch.cuny.edu</a:t>
            </a:r>
            <a:endParaRPr lang="en-US" sz="1600" dirty="0"/>
          </a:p>
          <a:p>
            <a:pPr marL="0" indent="0">
              <a:buNone/>
            </a:pPr>
            <a:r>
              <a:rPr lang="en-US" sz="1600" dirty="0"/>
              <a:t>Microsoft Teams: keisha.peterson58</a:t>
            </a:r>
          </a:p>
          <a:p>
            <a:pPr marL="0" indent="0">
              <a:buNone/>
            </a:pPr>
            <a:endParaRPr lang="en-US" sz="1600" b="1" dirty="0"/>
          </a:p>
          <a:p>
            <a:pPr marL="0" indent="0">
              <a:buNone/>
            </a:pPr>
            <a:r>
              <a:rPr lang="en-US" sz="1600" b="1" dirty="0"/>
              <a:t>Primary Contact for Human Subjects:</a:t>
            </a:r>
            <a:endParaRPr lang="en-US" sz="1600" dirty="0"/>
          </a:p>
          <a:p>
            <a:pPr marL="0" indent="0">
              <a:buNone/>
            </a:pPr>
            <a:r>
              <a:rPr lang="en-US" sz="1600" b="1" dirty="0"/>
              <a:t>Janet Badillo, Research Compliance Specialist</a:t>
            </a:r>
            <a:br>
              <a:rPr lang="en-US" sz="1600" dirty="0"/>
            </a:br>
            <a:r>
              <a:rPr lang="en-US" sz="1600" dirty="0"/>
              <a:t>Phone: 646-312-2218</a:t>
            </a:r>
            <a:br>
              <a:rPr lang="en-US" sz="1600" dirty="0"/>
            </a:br>
            <a:r>
              <a:rPr lang="en-US" sz="1600" dirty="0"/>
              <a:t>Fax: 646-312-2219</a:t>
            </a:r>
            <a:br>
              <a:rPr lang="en-US" sz="1600" dirty="0"/>
            </a:br>
            <a:r>
              <a:rPr lang="en-US" sz="1600" dirty="0"/>
              <a:t>email: </a:t>
            </a:r>
            <a:r>
              <a:rPr lang="en-US" sz="1600" dirty="0">
                <a:hlinkClick r:id="rId4"/>
              </a:rPr>
              <a:t>janet.badillo@baruch.cuny.edu</a:t>
            </a:r>
            <a:endParaRPr lang="en-US" sz="1600" dirty="0"/>
          </a:p>
          <a:p>
            <a:pPr marL="0" indent="0">
              <a:buNone/>
            </a:pPr>
            <a:r>
              <a:rPr lang="en-US" sz="1600" dirty="0"/>
              <a:t>Microsoft Teams: janet.badillo071</a:t>
            </a:r>
          </a:p>
          <a:p>
            <a:endParaRPr lang="en-US" sz="1600" b="1" dirty="0"/>
          </a:p>
        </p:txBody>
      </p:sp>
    </p:spTree>
    <p:extLst>
      <p:ext uri="{BB962C8B-B14F-4D97-AF65-F5344CB8AC3E}">
        <p14:creationId xmlns:p14="http://schemas.microsoft.com/office/powerpoint/2010/main" val="1322490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Baruch HRPP Office – Submission Procedures</a:t>
            </a:r>
          </a:p>
        </p:txBody>
      </p:sp>
      <p:sp>
        <p:nvSpPr>
          <p:cNvPr id="3" name="Content Placeholder 2"/>
          <p:cNvSpPr>
            <a:spLocks noGrp="1"/>
          </p:cNvSpPr>
          <p:nvPr>
            <p:ph idx="1"/>
          </p:nvPr>
        </p:nvSpPr>
        <p:spPr>
          <a:xfrm>
            <a:off x="1143000" y="1295402"/>
            <a:ext cx="7543800" cy="5257797"/>
          </a:xfrm>
        </p:spPr>
        <p:txBody>
          <a:bodyPr>
            <a:normAutofit fontScale="70000" lnSpcReduction="20000"/>
          </a:bodyPr>
          <a:lstStyle/>
          <a:p>
            <a:pPr marL="0" indent="0">
              <a:buNone/>
            </a:pPr>
            <a:r>
              <a:rPr lang="en-US" sz="2800" b="1" dirty="0"/>
              <a:t>Submission Process:</a:t>
            </a:r>
          </a:p>
          <a:p>
            <a:pPr lvl="1"/>
            <a:r>
              <a:rPr lang="en-US" sz="2400" dirty="0"/>
              <a:t>IRBManager: </a:t>
            </a:r>
            <a:r>
              <a:rPr lang="en-US" sz="2400" dirty="0">
                <a:hlinkClick r:id="rId3"/>
              </a:rPr>
              <a:t>https://cuny.my.irbmanager.com/</a:t>
            </a:r>
            <a:endParaRPr lang="en-US" sz="2400" dirty="0"/>
          </a:p>
          <a:p>
            <a:pPr lvl="1"/>
            <a:r>
              <a:rPr lang="en-US" sz="2400" dirty="0"/>
              <a:t>Baruch Affiliated Faculty Members/Students with Baruch Affiliated Faculty Advisors will submit their applications to the Baruch HRPP Office.</a:t>
            </a:r>
          </a:p>
          <a:p>
            <a:pPr lvl="1"/>
            <a:r>
              <a:rPr lang="en-US" sz="2400" dirty="0"/>
              <a:t>Applications from Student PIs will be forwarded to their faculty advisor for review/approval. Once approved by advisor the project will be submitted to the Baruch HRPP Office for review.</a:t>
            </a:r>
          </a:p>
          <a:p>
            <a:pPr lvl="1">
              <a:spcBef>
                <a:spcPts val="1176"/>
              </a:spcBef>
            </a:pPr>
            <a:r>
              <a:rPr lang="en-US" sz="2400" dirty="0"/>
              <a:t>Projects will undergo a Pre-Review process.  ORCO Staff will review all submissions to ensure that they are clear, consistent, complete, and conform to federal regulations, CUNY policies and procedures, and Baruch administrative policies.</a:t>
            </a:r>
          </a:p>
          <a:p>
            <a:pPr lvl="1">
              <a:spcBef>
                <a:spcPts val="1176"/>
              </a:spcBef>
            </a:pPr>
            <a:r>
              <a:rPr lang="en-US" sz="2400" dirty="0"/>
              <a:t>Once the project has been determined to be “complete” either the HRPP Staff will make a determination (i.e., Non-Human Subjects Research or Exemption) or forward the application to the IRB for Review. </a:t>
            </a:r>
          </a:p>
          <a:p>
            <a:pPr lvl="1">
              <a:spcBef>
                <a:spcPts val="1176"/>
              </a:spcBef>
            </a:pPr>
            <a:r>
              <a:rPr lang="en-US" sz="2400" dirty="0"/>
              <a:t>If you have questions regarding what constitutes a complete submission, please see our </a:t>
            </a:r>
            <a:r>
              <a:rPr lang="en-US" sz="2400" dirty="0">
                <a:hlinkClick r:id="rId4"/>
              </a:rPr>
              <a:t>“Developing a Satisfactory Submission” </a:t>
            </a:r>
            <a:r>
              <a:rPr lang="en-US" sz="2400" dirty="0"/>
              <a:t>video.</a:t>
            </a:r>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2179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IRBManager Announcements</a:t>
            </a:r>
          </a:p>
        </p:txBody>
      </p:sp>
      <p:sp>
        <p:nvSpPr>
          <p:cNvPr id="3" name="Content Placeholder 2"/>
          <p:cNvSpPr>
            <a:spLocks noGrp="1"/>
          </p:cNvSpPr>
          <p:nvPr>
            <p:ph idx="1"/>
          </p:nvPr>
        </p:nvSpPr>
        <p:spPr>
          <a:xfrm>
            <a:off x="1143000" y="1371600"/>
            <a:ext cx="7543800" cy="4977443"/>
          </a:xfrm>
        </p:spPr>
        <p:txBody>
          <a:bodyPr>
            <a:normAutofit fontScale="92500" lnSpcReduction="20000"/>
          </a:bodyPr>
          <a:lstStyle/>
          <a:p>
            <a:pPr lvl="1"/>
            <a:r>
              <a:rPr lang="en-US" sz="2400" dirty="0"/>
              <a:t>All PI’s/Key Personnel must log onto IRBManager with their CUNYFirst information. </a:t>
            </a:r>
            <a:r>
              <a:rPr lang="en-US" sz="2400" dirty="0">
                <a:effectLst/>
                <a:latin typeface="Calibri" panose="020F0502020204030204" pitchFamily="34" charset="0"/>
                <a:ea typeface="Calibri" panose="020F0502020204030204" pitchFamily="34" charset="0"/>
              </a:rPr>
              <a:t>This will help remove duplicate profiles so researchers can access their protocols, and for research personnel (co-PI, staff, etc.) to be added to existing protocols in IRB Manager.</a:t>
            </a:r>
            <a:endParaRPr lang="en-US" sz="2400" dirty="0"/>
          </a:p>
          <a:p>
            <a:pPr lvl="1"/>
            <a:r>
              <a:rPr lang="en-US" sz="2400" dirty="0"/>
              <a:t>If PIs don’t see their projects email ORCO Staff Janet Badillo and Keisha Peterson to request that your profiles be consolidated.</a:t>
            </a:r>
          </a:p>
          <a:p>
            <a:pPr lvl="1">
              <a:spcBef>
                <a:spcPts val="1176"/>
              </a:spcBef>
            </a:pPr>
            <a:r>
              <a:rPr lang="en-US" sz="2400" dirty="0"/>
              <a:t>Before starting/submitting any xForm for an IDEATE protocol you must transfer your IDEATE study data to IRBManager.</a:t>
            </a:r>
          </a:p>
          <a:p>
            <a:pPr lvl="1">
              <a:spcBef>
                <a:spcPts val="1176"/>
              </a:spcBef>
            </a:pPr>
            <a:r>
              <a:rPr lang="en-US" sz="2400" dirty="0"/>
              <a:t>Research Personnel (i.e., faculty advisors, study coordinators, research assistants, etc.) will be added to IRBManager protocols during second data migration.</a:t>
            </a:r>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4957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192" y="0"/>
            <a:ext cx="8750807" cy="1143000"/>
          </a:xfrm>
        </p:spPr>
        <p:txBody>
          <a:bodyPr>
            <a:normAutofit/>
          </a:bodyPr>
          <a:lstStyle/>
          <a:p>
            <a:r>
              <a:rPr lang="en-US" sz="3200" dirty="0"/>
              <a:t>IRBManager Features</a:t>
            </a:r>
          </a:p>
        </p:txBody>
      </p:sp>
      <p:sp>
        <p:nvSpPr>
          <p:cNvPr id="3" name="Content Placeholder 2"/>
          <p:cNvSpPr>
            <a:spLocks noGrp="1"/>
          </p:cNvSpPr>
          <p:nvPr>
            <p:ph idx="1"/>
          </p:nvPr>
        </p:nvSpPr>
        <p:spPr>
          <a:xfrm>
            <a:off x="1143000" y="1523999"/>
            <a:ext cx="7543800" cy="4825043"/>
          </a:xfrm>
        </p:spPr>
        <p:txBody>
          <a:bodyPr>
            <a:normAutofit fontScale="92500" lnSpcReduction="10000"/>
          </a:bodyPr>
          <a:lstStyle/>
          <a:p>
            <a:pPr lvl="1"/>
            <a:r>
              <a:rPr lang="en-US" sz="2400" dirty="0"/>
              <a:t>IRBManager is our new on-line submission system</a:t>
            </a:r>
          </a:p>
          <a:p>
            <a:pPr lvl="1"/>
            <a:r>
              <a:rPr lang="en-US" sz="2400" dirty="0"/>
              <a:t>Allows researchers to keep track of submissions in which they are listed as PI, Co-PI, faculty advisor, or key-personnel via Dashboard.</a:t>
            </a:r>
          </a:p>
          <a:p>
            <a:pPr lvl="1">
              <a:spcBef>
                <a:spcPts val="1176"/>
              </a:spcBef>
            </a:pPr>
            <a:r>
              <a:rPr lang="en-US" sz="2400" dirty="0"/>
              <a:t>Allows for the collaboration between research teams, advisors, etc. (Notes/Collaboration features).</a:t>
            </a:r>
          </a:p>
          <a:p>
            <a:pPr lvl="1">
              <a:spcBef>
                <a:spcPts val="1176"/>
              </a:spcBef>
            </a:pPr>
            <a:r>
              <a:rPr lang="en-US" sz="2400" dirty="0"/>
              <a:t>Researchers can obtain copies of blank forms, create pdfs of complete submissions, create pdf copies of questions with notes to aid in developing/revising submissions, etc.</a:t>
            </a:r>
          </a:p>
          <a:p>
            <a:pPr lvl="1">
              <a:spcBef>
                <a:spcPts val="1176"/>
              </a:spcBef>
            </a:pPr>
            <a:r>
              <a:rPr lang="en-US" sz="2400" dirty="0"/>
              <a:t>Existing xForms can be copied and submitted as new submissions via Copy for a New Protocol Submission function.</a:t>
            </a:r>
          </a:p>
          <a:p>
            <a:pPr marL="457200" lvl="1" indent="0">
              <a:spcBef>
                <a:spcPts val="1176"/>
              </a:spcBef>
              <a:buNone/>
            </a:pPr>
            <a:endParaRPr lang="en-US" sz="2400" dirty="0"/>
          </a:p>
        </p:txBody>
      </p:sp>
      <p:cxnSp>
        <p:nvCxnSpPr>
          <p:cNvPr id="6" name="Straight Connector 5"/>
          <p:cNvCxnSpPr/>
          <p:nvPr/>
        </p:nvCxnSpPr>
        <p:spPr>
          <a:xfrm>
            <a:off x="0" y="114300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22801666"/>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dg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4305</TotalTime>
  <Words>1697</Words>
  <Application>Microsoft Office PowerPoint</Application>
  <PresentationFormat>On-screen Show (4:3)</PresentationFormat>
  <Paragraphs>116</Paragraphs>
  <Slides>15</Slides>
  <Notes>13</Notes>
  <HiddenSlides>0</HiddenSlides>
  <MMClips>0</MMClips>
  <ScaleCrop>false</ScaleCrop>
  <HeadingPairs>
    <vt:vector size="8" baseType="variant">
      <vt:variant>
        <vt:lpstr>Fonts Used</vt:lpstr>
      </vt:variant>
      <vt:variant>
        <vt:i4>6</vt:i4>
      </vt:variant>
      <vt:variant>
        <vt:lpstr>Theme</vt:lpstr>
      </vt:variant>
      <vt:variant>
        <vt:i4>2</vt:i4>
      </vt:variant>
      <vt:variant>
        <vt:lpstr>Slide Titles</vt:lpstr>
      </vt:variant>
      <vt:variant>
        <vt:i4>15</vt:i4>
      </vt:variant>
      <vt:variant>
        <vt:lpstr>Custom Shows</vt:lpstr>
      </vt:variant>
      <vt:variant>
        <vt:i4>2</vt:i4>
      </vt:variant>
    </vt:vector>
  </HeadingPairs>
  <TitlesOfParts>
    <vt:vector size="25" baseType="lpstr">
      <vt:lpstr>Arial</vt:lpstr>
      <vt:lpstr>Calibri</vt:lpstr>
      <vt:lpstr>Corbel</vt:lpstr>
      <vt:lpstr>Courier New</vt:lpstr>
      <vt:lpstr>Gill Sans MT</vt:lpstr>
      <vt:lpstr>Impact</vt:lpstr>
      <vt:lpstr>Badge</vt:lpstr>
      <vt:lpstr>Parallax</vt:lpstr>
      <vt:lpstr>IRBManager Training</vt:lpstr>
      <vt:lpstr>CUNY University Integrated Institutional Review Board</vt:lpstr>
      <vt:lpstr>CUNY HRPP - Structure</vt:lpstr>
      <vt:lpstr>When is CUNY HRPP or IRB Review Required?</vt:lpstr>
      <vt:lpstr>45 CFR 46.102(d)*</vt:lpstr>
      <vt:lpstr>Breaking Down the “Research” Definition</vt:lpstr>
      <vt:lpstr>Breaking Down the “Research” Definition (continued)</vt:lpstr>
      <vt:lpstr>45 CFR 46.102(e)</vt:lpstr>
      <vt:lpstr>Additional Information Regarding Human Subjects Definition</vt:lpstr>
      <vt:lpstr>Research Activities that don’t meet Definition of Research</vt:lpstr>
      <vt:lpstr>HRPP Services</vt:lpstr>
      <vt:lpstr>ORCO Staff </vt:lpstr>
      <vt:lpstr>Baruch HRPP Office – Submission Procedures</vt:lpstr>
      <vt:lpstr>IRBManager Announcements</vt:lpstr>
      <vt:lpstr>IRBManager Features</vt:lpstr>
      <vt:lpstr>Custom Show 1</vt:lpstr>
      <vt:lpstr>Custom Show 2</vt:lpstr>
    </vt:vector>
  </TitlesOfParts>
  <Company>Baruch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Human Subjects Research?</dc:title>
  <dc:creator>Keisha Peterson</dc:creator>
  <cp:lastModifiedBy>Keisha Peterson</cp:lastModifiedBy>
  <cp:revision>81</cp:revision>
  <cp:lastPrinted>2014-08-06T21:49:55Z</cp:lastPrinted>
  <dcterms:created xsi:type="dcterms:W3CDTF">2014-07-29T20:31:03Z</dcterms:created>
  <dcterms:modified xsi:type="dcterms:W3CDTF">2021-09-17T12:01:05Z</dcterms:modified>
</cp:coreProperties>
</file>