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8" r:id="rId1"/>
  </p:sldMasterIdLst>
  <p:notesMasterIdLst>
    <p:notesMasterId r:id="rId15"/>
  </p:notesMasterIdLst>
  <p:handoutMasterIdLst>
    <p:handoutMasterId r:id="rId16"/>
  </p:handoutMasterIdLst>
  <p:sldIdLst>
    <p:sldId id="257" r:id="rId2"/>
    <p:sldId id="258" r:id="rId3"/>
    <p:sldId id="264" r:id="rId4"/>
    <p:sldId id="265" r:id="rId5"/>
    <p:sldId id="266" r:id="rId6"/>
    <p:sldId id="310" r:id="rId7"/>
    <p:sldId id="275" r:id="rId8"/>
    <p:sldId id="277" r:id="rId9"/>
    <p:sldId id="278" r:id="rId10"/>
    <p:sldId id="290" r:id="rId11"/>
    <p:sldId id="291" r:id="rId12"/>
    <p:sldId id="293" r:id="rId13"/>
    <p:sldId id="282"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in Sommer" initials="KS" lastIdx="1" clrIdx="0"/>
  <p:cmAuthor id="2" name="Kristin Sommer" initials="KS [2]" lastIdx="1" clrIdx="1"/>
  <p:cmAuthor id="3" name="Kristin Sommer" initials="KS [3]" lastIdx="1" clrIdx="2"/>
  <p:cmAuthor id="4" name="Kristin Sommer" initials="KS [4]" lastIdx="1" clrIdx="3"/>
  <p:cmAuthor id="5" name="Kristin Sommer" initials="KS [5]" lastIdx="1" clrIdx="4"/>
  <p:cmAuthor id="6" name="Kristin Sommer" initials="KS [6]" lastIdx="1" clrIdx="5"/>
  <p:cmAuthor id="7" name="Kristin Sommer" initials="KS [7]" lastIdx="1" clrIdx="6"/>
  <p:cmAuthor id="8" name="Kristin Sommer" initials="KS [8]" lastIdx="1" clrIdx="7"/>
  <p:cmAuthor id="9" name="Kristin Sommer" initials="KS [9]" lastIdx="1" clrIdx="8"/>
  <p:cmAuthor id="10" name="Kristin Sommer" initials="KS [10]" lastIdx="1" clrIdx="9"/>
  <p:cmAuthor id="11" name="Kristin Sommer" initials="KS [11]" lastIdx="1" clrIdx="10"/>
  <p:cmAuthor id="12" name="Kristin Sommer" initials="KS [12]" lastIdx="1" clrIdx="11"/>
  <p:cmAuthor id="13" name="Kristin Sommer" initials="KS [13]" lastIdx="1" clrIdx="1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9FDD36-12BD-483F-B1D4-16F2EAD6C03D}" v="252" dt="2021-10-16T04:06:49.1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80426" autoAdjust="0"/>
  </p:normalViewPr>
  <p:slideViewPr>
    <p:cSldViewPr>
      <p:cViewPr varScale="1">
        <p:scale>
          <a:sx n="69" d="100"/>
          <a:sy n="69" d="100"/>
        </p:scale>
        <p:origin x="907"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isha Peterson" userId="bb1f1de07454c66f" providerId="LiveId" clId="{6C9FDD36-12BD-483F-B1D4-16F2EAD6C03D}"/>
    <pc:docChg chg="undo custSel modSld sldOrd">
      <pc:chgData name="Keisha Peterson" userId="bb1f1de07454c66f" providerId="LiveId" clId="{6C9FDD36-12BD-483F-B1D4-16F2EAD6C03D}" dt="2021-10-16T04:06:49.181" v="258" actId="255"/>
      <pc:docMkLst>
        <pc:docMk/>
      </pc:docMkLst>
      <pc:sldChg chg="addSp delSp modSp mod">
        <pc:chgData name="Keisha Peterson" userId="bb1f1de07454c66f" providerId="LiveId" clId="{6C9FDD36-12BD-483F-B1D4-16F2EAD6C03D}" dt="2021-09-23T17:08:44.298" v="5" actId="26606"/>
        <pc:sldMkLst>
          <pc:docMk/>
          <pc:sldMk cId="0" sldId="257"/>
        </pc:sldMkLst>
        <pc:spChg chg="add">
          <ac:chgData name="Keisha Peterson" userId="bb1f1de07454c66f" providerId="LiveId" clId="{6C9FDD36-12BD-483F-B1D4-16F2EAD6C03D}" dt="2021-09-23T17:08:44.298" v="5" actId="26606"/>
          <ac:spMkLst>
            <pc:docMk/>
            <pc:sldMk cId="0" sldId="257"/>
            <ac:spMk id="207" creationId="{80B3FE6C-0A59-4114-88CB-3C3172D6AFF8}"/>
          </ac:spMkLst>
        </pc:spChg>
        <pc:spChg chg="add">
          <ac:chgData name="Keisha Peterson" userId="bb1f1de07454c66f" providerId="LiveId" clId="{6C9FDD36-12BD-483F-B1D4-16F2EAD6C03D}" dt="2021-09-23T17:08:44.298" v="5" actId="26606"/>
          <ac:spMkLst>
            <pc:docMk/>
            <pc:sldMk cId="0" sldId="257"/>
            <ac:spMk id="209" creationId="{DDA3A238-516A-4076-B3C2-230D913508F2}"/>
          </ac:spMkLst>
        </pc:spChg>
        <pc:spChg chg="del">
          <ac:chgData name="Keisha Peterson" userId="bb1f1de07454c66f" providerId="LiveId" clId="{6C9FDD36-12BD-483F-B1D4-16F2EAD6C03D}" dt="2021-09-23T17:08:44.298" v="5" actId="26606"/>
          <ac:spMkLst>
            <pc:docMk/>
            <pc:sldMk cId="0" sldId="257"/>
            <ac:spMk id="263" creationId="{DE92A8BB-07B9-40DB-984F-2CB1A2535B9E}"/>
          </ac:spMkLst>
        </pc:spChg>
        <pc:spChg chg="del">
          <ac:chgData name="Keisha Peterson" userId="bb1f1de07454c66f" providerId="LiveId" clId="{6C9FDD36-12BD-483F-B1D4-16F2EAD6C03D}" dt="2021-09-23T17:08:44.298" v="5" actId="26606"/>
          <ac:spMkLst>
            <pc:docMk/>
            <pc:sldMk cId="0" sldId="257"/>
            <ac:spMk id="265" creationId="{2CDDB745-6C26-4B79-9EF2-08E3E4AB9024}"/>
          </ac:spMkLst>
        </pc:spChg>
        <pc:spChg chg="del">
          <ac:chgData name="Keisha Peterson" userId="bb1f1de07454c66f" providerId="LiveId" clId="{6C9FDD36-12BD-483F-B1D4-16F2EAD6C03D}" dt="2021-09-23T17:08:44.298" v="5" actId="26606"/>
          <ac:spMkLst>
            <pc:docMk/>
            <pc:sldMk cId="0" sldId="257"/>
            <ac:spMk id="267" creationId="{80B3FE6C-0A59-4114-88CB-3C3172D6AFF8}"/>
          </ac:spMkLst>
        </pc:spChg>
        <pc:spChg chg="del">
          <ac:chgData name="Keisha Peterson" userId="bb1f1de07454c66f" providerId="LiveId" clId="{6C9FDD36-12BD-483F-B1D4-16F2EAD6C03D}" dt="2021-09-23T17:08:44.298" v="5" actId="26606"/>
          <ac:spMkLst>
            <pc:docMk/>
            <pc:sldMk cId="0" sldId="257"/>
            <ac:spMk id="269" creationId="{DDA3A238-516A-4076-B3C2-230D913508F2}"/>
          </ac:spMkLst>
        </pc:spChg>
        <pc:spChg chg="mod">
          <ac:chgData name="Keisha Peterson" userId="bb1f1de07454c66f" providerId="LiveId" clId="{6C9FDD36-12BD-483F-B1D4-16F2EAD6C03D}" dt="2021-09-23T17:08:44.298" v="5" actId="26606"/>
          <ac:spMkLst>
            <pc:docMk/>
            <pc:sldMk cId="0" sldId="257"/>
            <ac:spMk id="19458" creationId="{00000000-0000-0000-0000-000000000000}"/>
          </ac:spMkLst>
        </pc:spChg>
        <pc:spChg chg="add">
          <ac:chgData name="Keisha Peterson" userId="bb1f1de07454c66f" providerId="LiveId" clId="{6C9FDD36-12BD-483F-B1D4-16F2EAD6C03D}" dt="2021-09-23T17:08:44.298" v="5" actId="26606"/>
          <ac:spMkLst>
            <pc:docMk/>
            <pc:sldMk cId="0" sldId="257"/>
            <ac:spMk id="19460" creationId="{DE92A8BB-07B9-40DB-984F-2CB1A2535B9E}"/>
          </ac:spMkLst>
        </pc:spChg>
        <pc:spChg chg="add">
          <ac:chgData name="Keisha Peterson" userId="bb1f1de07454c66f" providerId="LiveId" clId="{6C9FDD36-12BD-483F-B1D4-16F2EAD6C03D}" dt="2021-09-23T17:08:44.298" v="5" actId="26606"/>
          <ac:spMkLst>
            <pc:docMk/>
            <pc:sldMk cId="0" sldId="257"/>
            <ac:spMk id="19461" creationId="{2CDDB745-6C26-4B79-9EF2-08E3E4AB9024}"/>
          </ac:spMkLst>
        </pc:spChg>
      </pc:sldChg>
      <pc:sldChg chg="modSp mod ord">
        <pc:chgData name="Keisha Peterson" userId="bb1f1de07454c66f" providerId="LiveId" clId="{6C9FDD36-12BD-483F-B1D4-16F2EAD6C03D}" dt="2021-09-23T17:24:20.879" v="234" actId="33524"/>
        <pc:sldMkLst>
          <pc:docMk/>
          <pc:sldMk cId="0" sldId="264"/>
        </pc:sldMkLst>
        <pc:spChg chg="mod">
          <ac:chgData name="Keisha Peterson" userId="bb1f1de07454c66f" providerId="LiveId" clId="{6C9FDD36-12BD-483F-B1D4-16F2EAD6C03D}" dt="2021-09-23T17:24:20.879" v="234" actId="33524"/>
          <ac:spMkLst>
            <pc:docMk/>
            <pc:sldMk cId="0" sldId="264"/>
            <ac:spMk id="13315" creationId="{00000000-0000-0000-0000-000000000000}"/>
          </ac:spMkLst>
        </pc:spChg>
      </pc:sldChg>
      <pc:sldChg chg="modSp mod modAnim">
        <pc:chgData name="Keisha Peterson" userId="bb1f1de07454c66f" providerId="LiveId" clId="{6C9FDD36-12BD-483F-B1D4-16F2EAD6C03D}" dt="2021-10-16T04:06:49.181" v="258" actId="255"/>
        <pc:sldMkLst>
          <pc:docMk/>
          <pc:sldMk cId="2596575581" sldId="275"/>
        </pc:sldMkLst>
        <pc:spChg chg="mod">
          <ac:chgData name="Keisha Peterson" userId="bb1f1de07454c66f" providerId="LiveId" clId="{6C9FDD36-12BD-483F-B1D4-16F2EAD6C03D}" dt="2021-10-16T04:06:49.181" v="258" actId="255"/>
          <ac:spMkLst>
            <pc:docMk/>
            <pc:sldMk cId="2596575581" sldId="275"/>
            <ac:spMk id="3" creationId="{00000000-0000-0000-0000-000000000000}"/>
          </ac:spMkLst>
        </pc:spChg>
      </pc:sldChg>
      <pc:sldChg chg="modSp">
        <pc:chgData name="Keisha Peterson" userId="bb1f1de07454c66f" providerId="LiveId" clId="{6C9FDD36-12BD-483F-B1D4-16F2EAD6C03D}" dt="2021-09-23T17:23:17.320" v="233" actId="20577"/>
        <pc:sldMkLst>
          <pc:docMk/>
          <pc:sldMk cId="641887676" sldId="277"/>
        </pc:sldMkLst>
        <pc:spChg chg="mod">
          <ac:chgData name="Keisha Peterson" userId="bb1f1de07454c66f" providerId="LiveId" clId="{6C9FDD36-12BD-483F-B1D4-16F2EAD6C03D}" dt="2021-09-23T17:23:17.320" v="233" actId="20577"/>
          <ac:spMkLst>
            <pc:docMk/>
            <pc:sldMk cId="641887676" sldId="277"/>
            <ac:spMk id="3" creationId="{00000000-0000-0000-0000-000000000000}"/>
          </ac:spMkLst>
        </pc:spChg>
      </pc:sldChg>
      <pc:sldChg chg="modSp">
        <pc:chgData name="Keisha Peterson" userId="bb1f1de07454c66f" providerId="LiveId" clId="{6C9FDD36-12BD-483F-B1D4-16F2EAD6C03D}" dt="2021-09-23T17:11:41.780" v="61" actId="20577"/>
        <pc:sldMkLst>
          <pc:docMk/>
          <pc:sldMk cId="3691200302" sldId="278"/>
        </pc:sldMkLst>
        <pc:spChg chg="mod">
          <ac:chgData name="Keisha Peterson" userId="bb1f1de07454c66f" providerId="LiveId" clId="{6C9FDD36-12BD-483F-B1D4-16F2EAD6C03D}" dt="2021-09-23T17:11:41.780" v="61" actId="20577"/>
          <ac:spMkLst>
            <pc:docMk/>
            <pc:sldMk cId="3691200302" sldId="278"/>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898595-E159-4018-AEA8-3779809914FF}"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170B7852-2D86-4361-8D79-FCE201882D6D}">
      <dgm:prSet/>
      <dgm:spPr/>
      <dgm:t>
        <a:bodyPr/>
        <a:lstStyle/>
        <a:p>
          <a:r>
            <a:rPr lang="en-US" b="0" i="0"/>
            <a:t>The CUNY UI IRB is charged with </a:t>
          </a:r>
          <a:r>
            <a:rPr lang="en-US" b="1" i="0"/>
            <a:t>protecting </a:t>
          </a:r>
          <a:r>
            <a:rPr lang="en-US" b="0" i="0"/>
            <a:t>the rights and welfare of </a:t>
          </a:r>
          <a:r>
            <a:rPr lang="en-US" b="1" i="0"/>
            <a:t>human research participants</a:t>
          </a:r>
          <a:r>
            <a:rPr lang="en-US" b="0" i="0"/>
            <a:t>.</a:t>
          </a:r>
          <a:endParaRPr lang="en-US"/>
        </a:p>
      </dgm:t>
    </dgm:pt>
    <dgm:pt modelId="{6A52D2D7-9C9D-441A-BE32-1C054AC36BEE}" type="parTrans" cxnId="{2A6AEEC1-F345-45F8-8B82-E8B6726706B8}">
      <dgm:prSet/>
      <dgm:spPr/>
      <dgm:t>
        <a:bodyPr/>
        <a:lstStyle/>
        <a:p>
          <a:endParaRPr lang="en-US"/>
        </a:p>
      </dgm:t>
    </dgm:pt>
    <dgm:pt modelId="{5AD8AFCC-C217-455C-9854-8EA2771BE27E}" type="sibTrans" cxnId="{2A6AEEC1-F345-45F8-8B82-E8B6726706B8}">
      <dgm:prSet/>
      <dgm:spPr/>
      <dgm:t>
        <a:bodyPr/>
        <a:lstStyle/>
        <a:p>
          <a:endParaRPr lang="en-US"/>
        </a:p>
      </dgm:t>
    </dgm:pt>
    <dgm:pt modelId="{3E65BC8C-B005-4EDD-8AEA-07E7DB5730B0}">
      <dgm:prSet/>
      <dgm:spPr/>
      <dgm:t>
        <a:bodyPr/>
        <a:lstStyle/>
        <a:p>
          <a:r>
            <a:rPr lang="en-US" b="0" i="0"/>
            <a:t>The IRB ensures that proposed research follows federal guidelines and accepted ethical principles.</a:t>
          </a:r>
          <a:endParaRPr lang="en-US"/>
        </a:p>
      </dgm:t>
    </dgm:pt>
    <dgm:pt modelId="{8303FC0D-2C7B-4AC1-82DF-0EE24081CA32}" type="parTrans" cxnId="{EA5069AE-D745-4058-8888-C0976348E27B}">
      <dgm:prSet/>
      <dgm:spPr/>
      <dgm:t>
        <a:bodyPr/>
        <a:lstStyle/>
        <a:p>
          <a:endParaRPr lang="en-US"/>
        </a:p>
      </dgm:t>
    </dgm:pt>
    <dgm:pt modelId="{7CA9F892-0AA8-476B-A5FF-CFD4CD820B03}" type="sibTrans" cxnId="{EA5069AE-D745-4058-8888-C0976348E27B}">
      <dgm:prSet/>
      <dgm:spPr/>
      <dgm:t>
        <a:bodyPr/>
        <a:lstStyle/>
        <a:p>
          <a:endParaRPr lang="en-US"/>
        </a:p>
      </dgm:t>
    </dgm:pt>
    <dgm:pt modelId="{766739D1-00A1-4007-A9F1-5708D9C26B97}" type="pres">
      <dgm:prSet presAssocID="{BD898595-E159-4018-AEA8-3779809914FF}" presName="vert0" presStyleCnt="0">
        <dgm:presLayoutVars>
          <dgm:dir/>
          <dgm:animOne val="branch"/>
          <dgm:animLvl val="lvl"/>
        </dgm:presLayoutVars>
      </dgm:prSet>
      <dgm:spPr/>
    </dgm:pt>
    <dgm:pt modelId="{F19D03CB-5D59-4EA7-B3ED-BAE9E6771533}" type="pres">
      <dgm:prSet presAssocID="{170B7852-2D86-4361-8D79-FCE201882D6D}" presName="thickLine" presStyleLbl="alignNode1" presStyleIdx="0" presStyleCnt="2"/>
      <dgm:spPr/>
    </dgm:pt>
    <dgm:pt modelId="{04E2D3FA-265D-4F1D-8068-9F42291DC298}" type="pres">
      <dgm:prSet presAssocID="{170B7852-2D86-4361-8D79-FCE201882D6D}" presName="horz1" presStyleCnt="0"/>
      <dgm:spPr/>
    </dgm:pt>
    <dgm:pt modelId="{3E9CD17C-56C5-4C13-ACE8-2A6A13362BD2}" type="pres">
      <dgm:prSet presAssocID="{170B7852-2D86-4361-8D79-FCE201882D6D}" presName="tx1" presStyleLbl="revTx" presStyleIdx="0" presStyleCnt="2"/>
      <dgm:spPr/>
    </dgm:pt>
    <dgm:pt modelId="{6D2F67F5-8C98-4A7E-8FE8-5DFC2F1F6C3E}" type="pres">
      <dgm:prSet presAssocID="{170B7852-2D86-4361-8D79-FCE201882D6D}" presName="vert1" presStyleCnt="0"/>
      <dgm:spPr/>
    </dgm:pt>
    <dgm:pt modelId="{AC019723-6CE7-446B-A26D-B153ABE546C0}" type="pres">
      <dgm:prSet presAssocID="{3E65BC8C-B005-4EDD-8AEA-07E7DB5730B0}" presName="thickLine" presStyleLbl="alignNode1" presStyleIdx="1" presStyleCnt="2"/>
      <dgm:spPr/>
    </dgm:pt>
    <dgm:pt modelId="{6527BF87-3CA5-4536-A16D-603CE3893478}" type="pres">
      <dgm:prSet presAssocID="{3E65BC8C-B005-4EDD-8AEA-07E7DB5730B0}" presName="horz1" presStyleCnt="0"/>
      <dgm:spPr/>
    </dgm:pt>
    <dgm:pt modelId="{2D1CF13C-2244-487B-A8D3-CE59575D3B4A}" type="pres">
      <dgm:prSet presAssocID="{3E65BC8C-B005-4EDD-8AEA-07E7DB5730B0}" presName="tx1" presStyleLbl="revTx" presStyleIdx="1" presStyleCnt="2"/>
      <dgm:spPr/>
    </dgm:pt>
    <dgm:pt modelId="{D92D6302-5DFF-473A-BACD-C7D2F112ED09}" type="pres">
      <dgm:prSet presAssocID="{3E65BC8C-B005-4EDD-8AEA-07E7DB5730B0}" presName="vert1" presStyleCnt="0"/>
      <dgm:spPr/>
    </dgm:pt>
  </dgm:ptLst>
  <dgm:cxnLst>
    <dgm:cxn modelId="{131EF20B-A04C-417E-A35E-E0A6D5271496}" type="presOf" srcId="{170B7852-2D86-4361-8D79-FCE201882D6D}" destId="{3E9CD17C-56C5-4C13-ACE8-2A6A13362BD2}" srcOrd="0" destOrd="0" presId="urn:microsoft.com/office/officeart/2008/layout/LinedList"/>
    <dgm:cxn modelId="{91479182-6C6C-4092-A5DA-CC25FC3F96ED}" type="presOf" srcId="{3E65BC8C-B005-4EDD-8AEA-07E7DB5730B0}" destId="{2D1CF13C-2244-487B-A8D3-CE59575D3B4A}" srcOrd="0" destOrd="0" presId="urn:microsoft.com/office/officeart/2008/layout/LinedList"/>
    <dgm:cxn modelId="{EA5069AE-D745-4058-8888-C0976348E27B}" srcId="{BD898595-E159-4018-AEA8-3779809914FF}" destId="{3E65BC8C-B005-4EDD-8AEA-07E7DB5730B0}" srcOrd="1" destOrd="0" parTransId="{8303FC0D-2C7B-4AC1-82DF-0EE24081CA32}" sibTransId="{7CA9F892-0AA8-476B-A5FF-CFD4CD820B03}"/>
    <dgm:cxn modelId="{2B0071AF-E763-4429-9C0B-4A71C3234CCF}" type="presOf" srcId="{BD898595-E159-4018-AEA8-3779809914FF}" destId="{766739D1-00A1-4007-A9F1-5708D9C26B97}" srcOrd="0" destOrd="0" presId="urn:microsoft.com/office/officeart/2008/layout/LinedList"/>
    <dgm:cxn modelId="{2A6AEEC1-F345-45F8-8B82-E8B6726706B8}" srcId="{BD898595-E159-4018-AEA8-3779809914FF}" destId="{170B7852-2D86-4361-8D79-FCE201882D6D}" srcOrd="0" destOrd="0" parTransId="{6A52D2D7-9C9D-441A-BE32-1C054AC36BEE}" sibTransId="{5AD8AFCC-C217-455C-9854-8EA2771BE27E}"/>
    <dgm:cxn modelId="{BAADC56F-472C-47F1-B9EF-DFBBD0F0D102}" type="presParOf" srcId="{766739D1-00A1-4007-A9F1-5708D9C26B97}" destId="{F19D03CB-5D59-4EA7-B3ED-BAE9E6771533}" srcOrd="0" destOrd="0" presId="urn:microsoft.com/office/officeart/2008/layout/LinedList"/>
    <dgm:cxn modelId="{98F37C4C-085B-4327-B99C-68FEDF91232A}" type="presParOf" srcId="{766739D1-00A1-4007-A9F1-5708D9C26B97}" destId="{04E2D3FA-265D-4F1D-8068-9F42291DC298}" srcOrd="1" destOrd="0" presId="urn:microsoft.com/office/officeart/2008/layout/LinedList"/>
    <dgm:cxn modelId="{5F66629E-1148-4CAA-A68A-59C0CA802B62}" type="presParOf" srcId="{04E2D3FA-265D-4F1D-8068-9F42291DC298}" destId="{3E9CD17C-56C5-4C13-ACE8-2A6A13362BD2}" srcOrd="0" destOrd="0" presId="urn:microsoft.com/office/officeart/2008/layout/LinedList"/>
    <dgm:cxn modelId="{5E39E975-9F35-4A7F-AE76-CF6EC0553273}" type="presParOf" srcId="{04E2D3FA-265D-4F1D-8068-9F42291DC298}" destId="{6D2F67F5-8C98-4A7E-8FE8-5DFC2F1F6C3E}" srcOrd="1" destOrd="0" presId="urn:microsoft.com/office/officeart/2008/layout/LinedList"/>
    <dgm:cxn modelId="{5161E4AB-5017-4B87-ABD0-728D81965A69}" type="presParOf" srcId="{766739D1-00A1-4007-A9F1-5708D9C26B97}" destId="{AC019723-6CE7-446B-A26D-B153ABE546C0}" srcOrd="2" destOrd="0" presId="urn:microsoft.com/office/officeart/2008/layout/LinedList"/>
    <dgm:cxn modelId="{920BB3DD-1B10-477B-87AA-C1174754D842}" type="presParOf" srcId="{766739D1-00A1-4007-A9F1-5708D9C26B97}" destId="{6527BF87-3CA5-4536-A16D-603CE3893478}" srcOrd="3" destOrd="0" presId="urn:microsoft.com/office/officeart/2008/layout/LinedList"/>
    <dgm:cxn modelId="{2C5A3950-B709-471C-ABB9-790E8AB95465}" type="presParOf" srcId="{6527BF87-3CA5-4536-A16D-603CE3893478}" destId="{2D1CF13C-2244-487B-A8D3-CE59575D3B4A}" srcOrd="0" destOrd="0" presId="urn:microsoft.com/office/officeart/2008/layout/LinedList"/>
    <dgm:cxn modelId="{86250176-BDFF-4575-B99B-D3215187418E}" type="presParOf" srcId="{6527BF87-3CA5-4536-A16D-603CE3893478}" destId="{D92D6302-5DFF-473A-BACD-C7D2F112ED0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D03CB-5D59-4EA7-B3ED-BAE9E6771533}">
      <dsp:nvSpPr>
        <dsp:cNvPr id="0" name=""/>
        <dsp:cNvSpPr/>
      </dsp:nvSpPr>
      <dsp:spPr>
        <a:xfrm>
          <a:off x="0" y="0"/>
          <a:ext cx="4872038" cy="0"/>
        </a:xfrm>
        <a:prstGeom prst="line">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3E9CD17C-56C5-4C13-ACE8-2A6A13362BD2}">
      <dsp:nvSpPr>
        <dsp:cNvPr id="0" name=""/>
        <dsp:cNvSpPr/>
      </dsp:nvSpPr>
      <dsp:spPr>
        <a:xfrm>
          <a:off x="0" y="0"/>
          <a:ext cx="4872038" cy="228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b="0" i="0" kern="1200"/>
            <a:t>The CUNY UI IRB is charged with </a:t>
          </a:r>
          <a:r>
            <a:rPr lang="en-US" sz="2900" b="1" i="0" kern="1200"/>
            <a:t>protecting </a:t>
          </a:r>
          <a:r>
            <a:rPr lang="en-US" sz="2900" b="0" i="0" kern="1200"/>
            <a:t>the rights and welfare of </a:t>
          </a:r>
          <a:r>
            <a:rPr lang="en-US" sz="2900" b="1" i="0" kern="1200"/>
            <a:t>human research participants</a:t>
          </a:r>
          <a:r>
            <a:rPr lang="en-US" sz="2900" b="0" i="0" kern="1200"/>
            <a:t>.</a:t>
          </a:r>
          <a:endParaRPr lang="en-US" sz="2900" kern="1200"/>
        </a:p>
      </dsp:txBody>
      <dsp:txXfrm>
        <a:off x="0" y="0"/>
        <a:ext cx="4872038" cy="2286000"/>
      </dsp:txXfrm>
    </dsp:sp>
    <dsp:sp modelId="{AC019723-6CE7-446B-A26D-B153ABE546C0}">
      <dsp:nvSpPr>
        <dsp:cNvPr id="0" name=""/>
        <dsp:cNvSpPr/>
      </dsp:nvSpPr>
      <dsp:spPr>
        <a:xfrm>
          <a:off x="0" y="2286000"/>
          <a:ext cx="4872038" cy="0"/>
        </a:xfrm>
        <a:prstGeom prst="line">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w="9525" cap="rnd" cmpd="sng" algn="ctr">
          <a:solidFill>
            <a:schemeClr val="accent2">
              <a:hueOff val="1354814"/>
              <a:satOff val="-6632"/>
              <a:lumOff val="3725"/>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2D1CF13C-2244-487B-A8D3-CE59575D3B4A}">
      <dsp:nvSpPr>
        <dsp:cNvPr id="0" name=""/>
        <dsp:cNvSpPr/>
      </dsp:nvSpPr>
      <dsp:spPr>
        <a:xfrm>
          <a:off x="0" y="2286000"/>
          <a:ext cx="4872038" cy="2286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b="0" i="0" kern="1200"/>
            <a:t>The IRB ensures that proposed research follows federal guidelines and accepted ethical principles.</a:t>
          </a:r>
          <a:endParaRPr lang="en-US" sz="2900" kern="1200"/>
        </a:p>
      </dsp:txBody>
      <dsp:txXfrm>
        <a:off x="0" y="2286000"/>
        <a:ext cx="4872038" cy="228600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CCBBB0-339C-AB43-BA4E-F61009C075A1}" type="datetimeFigureOut">
              <a:rPr lang="en-US" smtClean="0"/>
              <a:t>10/16/2021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3862D5-CCE7-ED4B-8E9F-B37D8C6E5FF0}" type="slidenum">
              <a:rPr lang="en-US" smtClean="0"/>
              <a:t>‹#›</a:t>
            </a:fld>
            <a:endParaRPr lang="en-US"/>
          </a:p>
        </p:txBody>
      </p:sp>
    </p:spTree>
    <p:extLst>
      <p:ext uri="{BB962C8B-B14F-4D97-AF65-F5344CB8AC3E}">
        <p14:creationId xmlns:p14="http://schemas.microsoft.com/office/powerpoint/2010/main" val="262081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7C6DA52B-E4E4-EE47-9737-C40C640BC40F}" type="datetimeFigureOut">
              <a:rPr lang="en-US"/>
              <a:pPr>
                <a:defRPr/>
              </a:pPr>
              <a:t>10/15/2021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3B770BA0-86FD-A844-98E0-2AA0561902D2}" type="slidenum">
              <a:rPr lang="en-US" altLang="en-US"/>
              <a:pPr>
                <a:defRPr/>
              </a:pPr>
              <a:t>‹#›</a:t>
            </a:fld>
            <a:endParaRPr lang="en-US" altLang="en-US"/>
          </a:p>
        </p:txBody>
      </p:sp>
    </p:spTree>
    <p:extLst>
      <p:ext uri="{BB962C8B-B14F-4D97-AF65-F5344CB8AC3E}">
        <p14:creationId xmlns:p14="http://schemas.microsoft.com/office/powerpoint/2010/main" val="18026382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defTabSz="457200" eaLnBrk="0" fontAlgn="base" hangingPunct="0">
              <a:spcBef>
                <a:spcPct val="30000"/>
              </a:spcBef>
              <a:spcAft>
                <a:spcPct val="0"/>
              </a:spcAft>
              <a:defRPr sz="1200">
                <a:solidFill>
                  <a:schemeClr val="tx1"/>
                </a:solidFill>
                <a:latin typeface="Calibri" charset="0"/>
              </a:defRPr>
            </a:lvl6pPr>
            <a:lvl7pPr marL="2971800" indent="-228600" defTabSz="457200" eaLnBrk="0" fontAlgn="base" hangingPunct="0">
              <a:spcBef>
                <a:spcPct val="30000"/>
              </a:spcBef>
              <a:spcAft>
                <a:spcPct val="0"/>
              </a:spcAft>
              <a:defRPr sz="1200">
                <a:solidFill>
                  <a:schemeClr val="tx1"/>
                </a:solidFill>
                <a:latin typeface="Calibri" charset="0"/>
              </a:defRPr>
            </a:lvl7pPr>
            <a:lvl8pPr marL="3429000" indent="-228600" defTabSz="457200" eaLnBrk="0" fontAlgn="base" hangingPunct="0">
              <a:spcBef>
                <a:spcPct val="30000"/>
              </a:spcBef>
              <a:spcAft>
                <a:spcPct val="0"/>
              </a:spcAft>
              <a:defRPr sz="1200">
                <a:solidFill>
                  <a:schemeClr val="tx1"/>
                </a:solidFill>
                <a:latin typeface="Calibri" charset="0"/>
              </a:defRPr>
            </a:lvl8pPr>
            <a:lvl9pPr marL="3886200" indent="-228600" defTabSz="457200" eaLnBrk="0" fontAlgn="base" hangingPunct="0">
              <a:spcBef>
                <a:spcPct val="30000"/>
              </a:spcBef>
              <a:spcAft>
                <a:spcPct val="0"/>
              </a:spcAft>
              <a:defRPr sz="1200">
                <a:solidFill>
                  <a:schemeClr val="tx1"/>
                </a:solidFill>
                <a:latin typeface="Calibri" charset="0"/>
              </a:defRPr>
            </a:lvl9pPr>
          </a:lstStyle>
          <a:p>
            <a:pPr fontAlgn="base">
              <a:spcBef>
                <a:spcPct val="0"/>
              </a:spcBef>
              <a:spcAft>
                <a:spcPct val="0"/>
              </a:spcAft>
            </a:pPr>
            <a:fld id="{A0741282-92FF-B346-A55B-913EFB6683AE}" type="slidenum">
              <a:rPr lang="en-US" altLang="en-US">
                <a:latin typeface="Arial" charset="0"/>
                <a:ea typeface="Arial" charset="0"/>
                <a:cs typeface="Arial" charset="0"/>
              </a:rPr>
              <a:pPr fontAlgn="base">
                <a:spcBef>
                  <a:spcPct val="0"/>
                </a:spcBef>
                <a:spcAft>
                  <a:spcPct val="0"/>
                </a:spcAft>
              </a:pPr>
              <a:t>1</a:t>
            </a:fld>
            <a:endParaRPr lang="en-US" altLang="en-US">
              <a:latin typeface="Arial" charset="0"/>
              <a:ea typeface="Arial" charset="0"/>
              <a:cs typeface="Arial" charset="0"/>
            </a:endParaRPr>
          </a:p>
        </p:txBody>
      </p:sp>
      <p:sp>
        <p:nvSpPr>
          <p:cNvPr id="81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1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408291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defTabSz="457200" eaLnBrk="0" fontAlgn="base" hangingPunct="0">
              <a:spcBef>
                <a:spcPct val="30000"/>
              </a:spcBef>
              <a:spcAft>
                <a:spcPct val="0"/>
              </a:spcAft>
              <a:defRPr sz="1200">
                <a:solidFill>
                  <a:schemeClr val="tx1"/>
                </a:solidFill>
                <a:latin typeface="Calibri" charset="0"/>
              </a:defRPr>
            </a:lvl6pPr>
            <a:lvl7pPr marL="2971800" indent="-228600" defTabSz="457200" eaLnBrk="0" fontAlgn="base" hangingPunct="0">
              <a:spcBef>
                <a:spcPct val="30000"/>
              </a:spcBef>
              <a:spcAft>
                <a:spcPct val="0"/>
              </a:spcAft>
              <a:defRPr sz="1200">
                <a:solidFill>
                  <a:schemeClr val="tx1"/>
                </a:solidFill>
                <a:latin typeface="Calibri" charset="0"/>
              </a:defRPr>
            </a:lvl7pPr>
            <a:lvl8pPr marL="3429000" indent="-228600" defTabSz="457200" eaLnBrk="0" fontAlgn="base" hangingPunct="0">
              <a:spcBef>
                <a:spcPct val="30000"/>
              </a:spcBef>
              <a:spcAft>
                <a:spcPct val="0"/>
              </a:spcAft>
              <a:defRPr sz="1200">
                <a:solidFill>
                  <a:schemeClr val="tx1"/>
                </a:solidFill>
                <a:latin typeface="Calibri" charset="0"/>
              </a:defRPr>
            </a:lvl8pPr>
            <a:lvl9pPr marL="3886200" indent="-228600" defTabSz="457200" eaLnBrk="0" fontAlgn="base" hangingPunct="0">
              <a:spcBef>
                <a:spcPct val="30000"/>
              </a:spcBef>
              <a:spcAft>
                <a:spcPct val="0"/>
              </a:spcAft>
              <a:defRPr sz="1200">
                <a:solidFill>
                  <a:schemeClr val="tx1"/>
                </a:solidFill>
                <a:latin typeface="Calibri" charset="0"/>
              </a:defRPr>
            </a:lvl9pPr>
          </a:lstStyle>
          <a:p>
            <a:pPr fontAlgn="base">
              <a:spcBef>
                <a:spcPct val="0"/>
              </a:spcBef>
              <a:spcAft>
                <a:spcPct val="0"/>
              </a:spcAft>
            </a:pPr>
            <a:fld id="{9BF0192A-BEF4-D247-9956-389A08181B9E}" type="slidenum">
              <a:rPr lang="en-US" altLang="en-US">
                <a:latin typeface="Arial" charset="0"/>
                <a:ea typeface="Arial" charset="0"/>
                <a:cs typeface="Arial" charset="0"/>
              </a:rPr>
              <a:pPr fontAlgn="base">
                <a:spcBef>
                  <a:spcPct val="0"/>
                </a:spcBef>
                <a:spcAft>
                  <a:spcPct val="0"/>
                </a:spcAft>
              </a:pPr>
              <a:t>2</a:t>
            </a:fld>
            <a:endParaRPr lang="en-US" altLang="en-US">
              <a:latin typeface="Arial" charset="0"/>
              <a:ea typeface="Arial" charset="0"/>
              <a:cs typeface="Arial" charset="0"/>
            </a:endParaRPr>
          </a:p>
        </p:txBody>
      </p:sp>
      <p:sp>
        <p:nvSpPr>
          <p:cNvPr id="11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1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093753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B770BA0-86FD-A844-98E0-2AA0561902D2}" type="slidenum">
              <a:rPr lang="en-US" altLang="en-US" smtClean="0"/>
              <a:pPr>
                <a:defRPr/>
              </a:pPr>
              <a:t>4</a:t>
            </a:fld>
            <a:endParaRPr lang="en-US" altLang="en-US"/>
          </a:p>
        </p:txBody>
      </p:sp>
    </p:spTree>
    <p:extLst>
      <p:ext uri="{BB962C8B-B14F-4D97-AF65-F5344CB8AC3E}">
        <p14:creationId xmlns:p14="http://schemas.microsoft.com/office/powerpoint/2010/main" val="2702430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charset="0"/>
              </a:defRPr>
            </a:lvl1pPr>
            <a:lvl2pPr marL="742950" indent="-285750">
              <a:defRPr>
                <a:solidFill>
                  <a:schemeClr val="tx1"/>
                </a:solidFill>
                <a:latin typeface="Franklin Gothic Book" charset="0"/>
              </a:defRPr>
            </a:lvl2pPr>
            <a:lvl3pPr marL="1143000" indent="-228600">
              <a:defRPr>
                <a:solidFill>
                  <a:schemeClr val="tx1"/>
                </a:solidFill>
                <a:latin typeface="Franklin Gothic Book" charset="0"/>
              </a:defRPr>
            </a:lvl3pPr>
            <a:lvl4pPr marL="1600200" indent="-228600">
              <a:defRPr>
                <a:solidFill>
                  <a:schemeClr val="tx1"/>
                </a:solidFill>
                <a:latin typeface="Franklin Gothic Book" charset="0"/>
              </a:defRPr>
            </a:lvl4pPr>
            <a:lvl5pPr marL="2057400" indent="-228600">
              <a:defRPr>
                <a:solidFill>
                  <a:schemeClr val="tx1"/>
                </a:solidFill>
                <a:latin typeface="Franklin Gothic Book" charset="0"/>
              </a:defRPr>
            </a:lvl5pPr>
            <a:lvl6pPr marL="2514600" indent="-228600" defTabSz="457200" fontAlgn="base">
              <a:spcBef>
                <a:spcPct val="0"/>
              </a:spcBef>
              <a:spcAft>
                <a:spcPct val="0"/>
              </a:spcAft>
              <a:defRPr>
                <a:solidFill>
                  <a:schemeClr val="tx1"/>
                </a:solidFill>
                <a:latin typeface="Franklin Gothic Book" charset="0"/>
              </a:defRPr>
            </a:lvl6pPr>
            <a:lvl7pPr marL="2971800" indent="-228600" defTabSz="457200" fontAlgn="base">
              <a:spcBef>
                <a:spcPct val="0"/>
              </a:spcBef>
              <a:spcAft>
                <a:spcPct val="0"/>
              </a:spcAft>
              <a:defRPr>
                <a:solidFill>
                  <a:schemeClr val="tx1"/>
                </a:solidFill>
                <a:latin typeface="Franklin Gothic Book" charset="0"/>
              </a:defRPr>
            </a:lvl7pPr>
            <a:lvl8pPr marL="3429000" indent="-228600" defTabSz="457200" fontAlgn="base">
              <a:spcBef>
                <a:spcPct val="0"/>
              </a:spcBef>
              <a:spcAft>
                <a:spcPct val="0"/>
              </a:spcAft>
              <a:defRPr>
                <a:solidFill>
                  <a:schemeClr val="tx1"/>
                </a:solidFill>
                <a:latin typeface="Franklin Gothic Book" charset="0"/>
              </a:defRPr>
            </a:lvl8pPr>
            <a:lvl9pPr marL="3886200" indent="-228600" defTabSz="457200" fontAlgn="base">
              <a:spcBef>
                <a:spcPct val="0"/>
              </a:spcBef>
              <a:spcAft>
                <a:spcPct val="0"/>
              </a:spcAft>
              <a:defRPr>
                <a:solidFill>
                  <a:schemeClr val="tx1"/>
                </a:solidFill>
                <a:latin typeface="Franklin Gothic Book" charset="0"/>
              </a:defRPr>
            </a:lvl9pPr>
          </a:lstStyle>
          <a:p>
            <a:pPr fontAlgn="base">
              <a:spcBef>
                <a:spcPct val="0"/>
              </a:spcBef>
              <a:spcAft>
                <a:spcPct val="0"/>
              </a:spcAft>
            </a:pPr>
            <a:fld id="{38B61DAC-83B1-B842-8F4D-027B2385F1EB}" type="slidenum">
              <a:rPr lang="en-US" altLang="en-US">
                <a:latin typeface="Calibri" charset="0"/>
              </a:rPr>
              <a:pPr fontAlgn="base">
                <a:spcBef>
                  <a:spcPct val="0"/>
                </a:spcBef>
                <a:spcAft>
                  <a:spcPct val="0"/>
                </a:spcAft>
              </a:pPr>
              <a:t>5</a:t>
            </a:fld>
            <a:endParaRPr lang="en-US" altLang="en-US">
              <a:latin typeface="Calibri" charset="0"/>
            </a:endParaRPr>
          </a:p>
        </p:txBody>
      </p:sp>
    </p:spTree>
    <p:extLst>
      <p:ext uri="{BB962C8B-B14F-4D97-AF65-F5344CB8AC3E}">
        <p14:creationId xmlns:p14="http://schemas.microsoft.com/office/powerpoint/2010/main" val="3280083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Franklin Gothic Book" charset="0"/>
              </a:defRPr>
            </a:lvl1pPr>
            <a:lvl2pPr marL="742950" indent="-285750">
              <a:defRPr>
                <a:solidFill>
                  <a:schemeClr val="tx1"/>
                </a:solidFill>
                <a:latin typeface="Franklin Gothic Book" charset="0"/>
              </a:defRPr>
            </a:lvl2pPr>
            <a:lvl3pPr marL="1143000" indent="-228600">
              <a:defRPr>
                <a:solidFill>
                  <a:schemeClr val="tx1"/>
                </a:solidFill>
                <a:latin typeface="Franklin Gothic Book" charset="0"/>
              </a:defRPr>
            </a:lvl3pPr>
            <a:lvl4pPr marL="1600200" indent="-228600">
              <a:defRPr>
                <a:solidFill>
                  <a:schemeClr val="tx1"/>
                </a:solidFill>
                <a:latin typeface="Franklin Gothic Book" charset="0"/>
              </a:defRPr>
            </a:lvl4pPr>
            <a:lvl5pPr marL="2057400" indent="-228600">
              <a:defRPr>
                <a:solidFill>
                  <a:schemeClr val="tx1"/>
                </a:solidFill>
                <a:latin typeface="Franklin Gothic Book" charset="0"/>
              </a:defRPr>
            </a:lvl5pPr>
            <a:lvl6pPr marL="2514600" indent="-228600" defTabSz="457200" fontAlgn="base">
              <a:spcBef>
                <a:spcPct val="0"/>
              </a:spcBef>
              <a:spcAft>
                <a:spcPct val="0"/>
              </a:spcAft>
              <a:defRPr>
                <a:solidFill>
                  <a:schemeClr val="tx1"/>
                </a:solidFill>
                <a:latin typeface="Franklin Gothic Book" charset="0"/>
              </a:defRPr>
            </a:lvl6pPr>
            <a:lvl7pPr marL="2971800" indent="-228600" defTabSz="457200" fontAlgn="base">
              <a:spcBef>
                <a:spcPct val="0"/>
              </a:spcBef>
              <a:spcAft>
                <a:spcPct val="0"/>
              </a:spcAft>
              <a:defRPr>
                <a:solidFill>
                  <a:schemeClr val="tx1"/>
                </a:solidFill>
                <a:latin typeface="Franklin Gothic Book" charset="0"/>
              </a:defRPr>
            </a:lvl7pPr>
            <a:lvl8pPr marL="3429000" indent="-228600" defTabSz="457200" fontAlgn="base">
              <a:spcBef>
                <a:spcPct val="0"/>
              </a:spcBef>
              <a:spcAft>
                <a:spcPct val="0"/>
              </a:spcAft>
              <a:defRPr>
                <a:solidFill>
                  <a:schemeClr val="tx1"/>
                </a:solidFill>
                <a:latin typeface="Franklin Gothic Book" charset="0"/>
              </a:defRPr>
            </a:lvl8pPr>
            <a:lvl9pPr marL="3886200" indent="-228600" defTabSz="457200" fontAlgn="base">
              <a:spcBef>
                <a:spcPct val="0"/>
              </a:spcBef>
              <a:spcAft>
                <a:spcPct val="0"/>
              </a:spcAft>
              <a:defRPr>
                <a:solidFill>
                  <a:schemeClr val="tx1"/>
                </a:solidFill>
                <a:latin typeface="Franklin Gothic Book" charset="0"/>
              </a:defRPr>
            </a:lvl9pPr>
          </a:lstStyle>
          <a:p>
            <a:pPr fontAlgn="base">
              <a:spcBef>
                <a:spcPct val="0"/>
              </a:spcBef>
              <a:spcAft>
                <a:spcPct val="0"/>
              </a:spcAft>
            </a:pPr>
            <a:fld id="{38B61DAC-83B1-B842-8F4D-027B2385F1EB}" type="slidenum">
              <a:rPr lang="en-US" altLang="en-US">
                <a:latin typeface="Calibri" charset="0"/>
              </a:rPr>
              <a:pPr fontAlgn="base">
                <a:spcBef>
                  <a:spcPct val="0"/>
                </a:spcBef>
                <a:spcAft>
                  <a:spcPct val="0"/>
                </a:spcAft>
              </a:pPr>
              <a:t>6</a:t>
            </a:fld>
            <a:endParaRPr lang="en-US" altLang="en-US">
              <a:latin typeface="Calibri" charset="0"/>
            </a:endParaRPr>
          </a:p>
        </p:txBody>
      </p:sp>
    </p:spTree>
    <p:extLst>
      <p:ext uri="{BB962C8B-B14F-4D97-AF65-F5344CB8AC3E}">
        <p14:creationId xmlns:p14="http://schemas.microsoft.com/office/powerpoint/2010/main" val="797290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2E78B-2ED6-46D8-BEDF-6040F73356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6268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2E78B-2ED6-46D8-BEDF-6040F73356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2849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2E78B-2ED6-46D8-BEDF-6040F73356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6657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2485F31D-26F0-604B-9E17-62CA392BE421}" type="datetimeFigureOut">
              <a:rPr lang="en-US" smtClean="0"/>
              <a:pPr>
                <a:defRPr/>
              </a:pPr>
              <a:t>10/15/2021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B29DC5A-06FD-8942-AEAF-B3B26D51F1B4}" type="slidenum">
              <a:rPr lang="en-US" altLang="en-US" smtClean="0"/>
              <a:pPr>
                <a:defRPr/>
              </a:pPr>
              <a:t>‹#›</a:t>
            </a:fld>
            <a:endParaRPr lang="en-US" altLang="en-US"/>
          </a:p>
        </p:txBody>
      </p:sp>
    </p:spTree>
    <p:extLst>
      <p:ext uri="{BB962C8B-B14F-4D97-AF65-F5344CB8AC3E}">
        <p14:creationId xmlns:p14="http://schemas.microsoft.com/office/powerpoint/2010/main" val="2187358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pPr>
              <a:defRPr/>
            </a:pPr>
            <a:fld id="{8A923501-49A9-5344-BB12-575DB94CA2B3}" type="datetimeFigureOut">
              <a:rPr lang="en-US" smtClean="0"/>
              <a:pPr>
                <a:defRPr/>
              </a:pPr>
              <a:t>10/15/2021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4991B05-B92B-C548-93CD-354A802D42D9}" type="slidenum">
              <a:rPr lang="en-US" altLang="en-US" smtClean="0"/>
              <a:pPr>
                <a:defRPr/>
              </a:pPr>
              <a:t>‹#›</a:t>
            </a:fld>
            <a:endParaRPr lang="en-US" altLang="en-US"/>
          </a:p>
        </p:txBody>
      </p:sp>
    </p:spTree>
    <p:extLst>
      <p:ext uri="{BB962C8B-B14F-4D97-AF65-F5344CB8AC3E}">
        <p14:creationId xmlns:p14="http://schemas.microsoft.com/office/powerpoint/2010/main" val="3066409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AFA3C2E9-B9CD-4243-B33F-410B1230715B}" type="datetimeFigureOut">
              <a:rPr lang="en-US" smtClean="0"/>
              <a:pPr>
                <a:defRPr/>
              </a:pPr>
              <a:t>10/15/2021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27F4F17-FED2-CD40-A6FE-F05819855C89}" type="slidenum">
              <a:rPr lang="en-US" altLang="en-US" smtClean="0"/>
              <a:pPr>
                <a:defRPr/>
              </a:pPr>
              <a:t>‹#›</a:t>
            </a:fld>
            <a:endParaRPr lang="en-US" altLang="en-US"/>
          </a:p>
        </p:txBody>
      </p:sp>
    </p:spTree>
    <p:extLst>
      <p:ext uri="{BB962C8B-B14F-4D97-AF65-F5344CB8AC3E}">
        <p14:creationId xmlns:p14="http://schemas.microsoft.com/office/powerpoint/2010/main" val="3550755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564CD16B-F341-6E4B-AB92-9E55D848237A}" type="datetimeFigureOut">
              <a:rPr lang="en-US" smtClean="0"/>
              <a:pPr>
                <a:defRPr/>
              </a:pPr>
              <a:t>10/15/2021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FD052D8-A3BE-1142-AA85-3E0C6E40F0C1}" type="slidenum">
              <a:rPr lang="en-US" altLang="en-US" smtClean="0"/>
              <a:pPr>
                <a:defRPr/>
              </a:pPr>
              <a:t>‹#›</a:t>
            </a:fld>
            <a:endParaRPr lang="en-US" altLang="en-US"/>
          </a:p>
        </p:txBody>
      </p:sp>
    </p:spTree>
    <p:extLst>
      <p:ext uri="{BB962C8B-B14F-4D97-AF65-F5344CB8AC3E}">
        <p14:creationId xmlns:p14="http://schemas.microsoft.com/office/powerpoint/2010/main" val="1170438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D53CB75A-681C-804B-828A-99972FDE01FA}" type="datetimeFigureOut">
              <a:rPr lang="en-US" smtClean="0"/>
              <a:pPr>
                <a:defRPr/>
              </a:pPr>
              <a:t>10/15/2021</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3912BCF-8792-F647-A699-861DB596081A}" type="slidenum">
              <a:rPr lang="en-US" altLang="en-US" smtClean="0"/>
              <a:pPr>
                <a:defRPr/>
              </a:pPr>
              <a:t>‹#›</a:t>
            </a:fld>
            <a:endParaRPr lang="en-US" altLang="en-US"/>
          </a:p>
        </p:txBody>
      </p:sp>
    </p:spTree>
    <p:extLst>
      <p:ext uri="{BB962C8B-B14F-4D97-AF65-F5344CB8AC3E}">
        <p14:creationId xmlns:p14="http://schemas.microsoft.com/office/powerpoint/2010/main" val="312984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pPr>
              <a:defRPr/>
            </a:pPr>
            <a:fld id="{C095ACDF-F4D9-BB4B-91AD-122D06DD2DFE}" type="datetimeFigureOut">
              <a:rPr lang="en-US" smtClean="0"/>
              <a:pPr>
                <a:defRPr/>
              </a:pPr>
              <a:t>10/15/2021</a:t>
            </a:fld>
            <a:endParaRPr lang="en-US"/>
          </a:p>
        </p:txBody>
      </p:sp>
      <p:sp>
        <p:nvSpPr>
          <p:cNvPr id="5" name="Footer Placeholder 3"/>
          <p:cNvSpPr>
            <a:spLocks noGrp="1"/>
          </p:cNvSpPr>
          <p:nvPr>
            <p:ph type="ftr" sz="quarter" idx="11"/>
          </p:nvPr>
        </p:nvSpPr>
        <p:spPr/>
        <p:txBody>
          <a:bodyPr/>
          <a:lstStyle/>
          <a:p>
            <a:pPr>
              <a:defRPr/>
            </a:pPr>
            <a:endParaRPr lang="en-US"/>
          </a:p>
        </p:txBody>
      </p:sp>
      <p:sp>
        <p:nvSpPr>
          <p:cNvPr id="6" name="Slide Number Placeholder 4"/>
          <p:cNvSpPr>
            <a:spLocks noGrp="1"/>
          </p:cNvSpPr>
          <p:nvPr>
            <p:ph type="sldNum" sz="quarter" idx="12"/>
          </p:nvPr>
        </p:nvSpPr>
        <p:spPr/>
        <p:txBody>
          <a:bodyPr/>
          <a:lstStyle/>
          <a:p>
            <a:pPr>
              <a:defRPr/>
            </a:pPr>
            <a:fld id="{05F0EE49-002D-2B4E-83DC-B41DDAC880E9}" type="slidenum">
              <a:rPr lang="en-US" altLang="en-US" smtClean="0"/>
              <a:pPr>
                <a:defRPr/>
              </a:pPr>
              <a:t>‹#›</a:t>
            </a:fld>
            <a:endParaRPr lang="en-US" altLang="en-US"/>
          </a:p>
        </p:txBody>
      </p:sp>
    </p:spTree>
    <p:extLst>
      <p:ext uri="{BB962C8B-B14F-4D97-AF65-F5344CB8AC3E}">
        <p14:creationId xmlns:p14="http://schemas.microsoft.com/office/powerpoint/2010/main" val="242338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fld id="{722AA338-185C-E548-99E1-B9A4B0761452}" type="datetimeFigureOut">
              <a:rPr lang="en-US" smtClean="0"/>
              <a:pPr>
                <a:defRPr/>
              </a:pPr>
              <a:t>10/15/2021</a:t>
            </a:fld>
            <a:endParaRPr lang="en-US"/>
          </a:p>
        </p:txBody>
      </p:sp>
      <p:sp>
        <p:nvSpPr>
          <p:cNvPr id="5" name="Footer Placeholder 2"/>
          <p:cNvSpPr>
            <a:spLocks noGrp="1"/>
          </p:cNvSpPr>
          <p:nvPr>
            <p:ph type="ftr" sz="quarter" idx="11"/>
          </p:nvPr>
        </p:nvSpPr>
        <p:spPr/>
        <p:txBody>
          <a:bodyPr/>
          <a:lstStyle/>
          <a:p>
            <a:pPr>
              <a:defRPr/>
            </a:pPr>
            <a:endParaRPr lang="en-US"/>
          </a:p>
        </p:txBody>
      </p:sp>
      <p:sp>
        <p:nvSpPr>
          <p:cNvPr id="6" name="Slide Number Placeholder 3"/>
          <p:cNvSpPr>
            <a:spLocks noGrp="1"/>
          </p:cNvSpPr>
          <p:nvPr>
            <p:ph type="sldNum" sz="quarter" idx="12"/>
          </p:nvPr>
        </p:nvSpPr>
        <p:spPr/>
        <p:txBody>
          <a:bodyPr/>
          <a:lstStyle/>
          <a:p>
            <a:pPr>
              <a:defRPr/>
            </a:pPr>
            <a:fld id="{04DF7097-4872-F34C-A37A-82165121B6FB}" type="slidenum">
              <a:rPr lang="en-US" altLang="en-US" smtClean="0"/>
              <a:pPr>
                <a:defRPr/>
              </a:pPr>
              <a:t>‹#›</a:t>
            </a:fld>
            <a:endParaRPr lang="en-US" altLang="en-US"/>
          </a:p>
        </p:txBody>
      </p:sp>
    </p:spTree>
    <p:extLst>
      <p:ext uri="{BB962C8B-B14F-4D97-AF65-F5344CB8AC3E}">
        <p14:creationId xmlns:p14="http://schemas.microsoft.com/office/powerpoint/2010/main" val="4215450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pPr>
              <a:defRPr/>
            </a:pPr>
            <a:fld id="{947BE67F-763E-904D-BDA1-FD34B04E85E8}" type="datetimeFigureOut">
              <a:rPr lang="en-US" smtClean="0"/>
              <a:pPr>
                <a:defRPr/>
              </a:pPr>
              <a:t>10/15/2021</a:t>
            </a:fld>
            <a:endParaRPr lang="en-US"/>
          </a:p>
        </p:txBody>
      </p:sp>
      <p:sp>
        <p:nvSpPr>
          <p:cNvPr id="5" name="Footer Placeholder 5"/>
          <p:cNvSpPr>
            <a:spLocks noGrp="1"/>
          </p:cNvSpPr>
          <p:nvPr>
            <p:ph type="ftr" sz="quarter" idx="11"/>
          </p:nvPr>
        </p:nvSpPr>
        <p:spPr/>
        <p:txBody>
          <a:bodyPr/>
          <a:lstStyle/>
          <a:p>
            <a:pPr>
              <a:defRPr/>
            </a:pPr>
            <a:endParaRPr lang="en-US"/>
          </a:p>
        </p:txBody>
      </p:sp>
      <p:sp>
        <p:nvSpPr>
          <p:cNvPr id="6" name="Slide Number Placeholder 6"/>
          <p:cNvSpPr>
            <a:spLocks noGrp="1"/>
          </p:cNvSpPr>
          <p:nvPr>
            <p:ph type="sldNum" sz="quarter" idx="12"/>
          </p:nvPr>
        </p:nvSpPr>
        <p:spPr/>
        <p:txBody>
          <a:bodyPr/>
          <a:lstStyle/>
          <a:p>
            <a:pPr>
              <a:defRPr/>
            </a:pPr>
            <a:fld id="{3F853E80-D579-B443-B8F2-926666F70A02}" type="slidenum">
              <a:rPr lang="en-US" altLang="en-US" smtClean="0"/>
              <a:pPr>
                <a:defRPr/>
              </a:pPr>
              <a:t>‹#›</a:t>
            </a:fld>
            <a:endParaRPr lang="en-US" altLang="en-US"/>
          </a:p>
        </p:txBody>
      </p:sp>
    </p:spTree>
    <p:extLst>
      <p:ext uri="{BB962C8B-B14F-4D97-AF65-F5344CB8AC3E}">
        <p14:creationId xmlns:p14="http://schemas.microsoft.com/office/powerpoint/2010/main" val="1063369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9831E62D-F6F9-5941-AE5F-798652F125F3}" type="datetimeFigureOut">
              <a:rPr lang="en-US" smtClean="0"/>
              <a:pPr>
                <a:defRPr/>
              </a:pPr>
              <a:t>10/15/2021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359EDD0-3DBD-EA4E-B055-88ABBB05C4E6}" type="slidenum">
              <a:rPr lang="en-US" altLang="en-US" smtClean="0"/>
              <a:pPr>
                <a:defRPr/>
              </a:pPr>
              <a:t>‹#›</a:t>
            </a:fld>
            <a:endParaRPr lang="en-US" altLang="en-US"/>
          </a:p>
        </p:txBody>
      </p:sp>
    </p:spTree>
    <p:extLst>
      <p:ext uri="{BB962C8B-B14F-4D97-AF65-F5344CB8AC3E}">
        <p14:creationId xmlns:p14="http://schemas.microsoft.com/office/powerpoint/2010/main" val="3758240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1C8F659B-19F4-6642-B0F7-A53C694A5088}" type="datetimeFigureOut">
              <a:rPr lang="en-US" smtClean="0"/>
              <a:pPr>
                <a:defRPr/>
              </a:pPr>
              <a:t>10/15/2021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D1B11BE-C1DE-3C44-8522-1FB6B9446085}" type="slidenum">
              <a:rPr lang="en-US" altLang="en-US" smtClean="0"/>
              <a:pPr>
                <a:defRPr/>
              </a:pPr>
              <a:t>‹#›</a:t>
            </a:fld>
            <a:endParaRPr lang="en-US" altLang="en-US"/>
          </a:p>
        </p:txBody>
      </p:sp>
    </p:spTree>
    <p:extLst>
      <p:ext uri="{BB962C8B-B14F-4D97-AF65-F5344CB8AC3E}">
        <p14:creationId xmlns:p14="http://schemas.microsoft.com/office/powerpoint/2010/main" val="34457037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1C8F659B-19F4-6642-B0F7-A53C694A5088}" type="datetimeFigureOut">
              <a:rPr lang="en-US" smtClean="0"/>
              <a:pPr>
                <a:defRPr/>
              </a:pPr>
              <a:t>10/15/2021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D1B11BE-C1DE-3C44-8522-1FB6B9446085}" type="slidenum">
              <a:rPr lang="en-US" altLang="en-US" smtClean="0"/>
              <a:pPr>
                <a:defRPr/>
              </a:pPr>
              <a:t>‹#›</a:t>
            </a:fld>
            <a:endParaRPr lang="en-US" altLang="en-US"/>
          </a:p>
        </p:txBody>
      </p:sp>
    </p:spTree>
    <p:extLst>
      <p:ext uri="{BB962C8B-B14F-4D97-AF65-F5344CB8AC3E}">
        <p14:creationId xmlns:p14="http://schemas.microsoft.com/office/powerpoint/2010/main" val="15305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1C8F659B-19F4-6642-B0F7-A53C694A5088}" type="datetimeFigureOut">
              <a:rPr lang="en-US" smtClean="0"/>
              <a:pPr>
                <a:defRPr/>
              </a:pPr>
              <a:t>10/15/2021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D1B11BE-C1DE-3C44-8522-1FB6B9446085}" type="slidenum">
              <a:rPr lang="en-US" altLang="en-US" smtClean="0"/>
              <a:pPr>
                <a:defRPr/>
              </a:pPr>
              <a:t>‹#›</a:t>
            </a:fld>
            <a:endParaRPr lang="en-US" alt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211853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1C8F659B-19F4-6642-B0F7-A53C694A5088}" type="datetimeFigureOut">
              <a:rPr lang="en-US" smtClean="0"/>
              <a:pPr>
                <a:defRPr/>
              </a:pPr>
              <a:t>10/15/2021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D1B11BE-C1DE-3C44-8522-1FB6B9446085}" type="slidenum">
              <a:rPr lang="en-US" altLang="en-US" smtClean="0"/>
              <a:pPr>
                <a:defRPr/>
              </a:pPr>
              <a:t>‹#›</a:t>
            </a:fld>
            <a:endParaRPr lang="en-US" altLang="en-US"/>
          </a:p>
        </p:txBody>
      </p:sp>
    </p:spTree>
    <p:extLst>
      <p:ext uri="{BB962C8B-B14F-4D97-AF65-F5344CB8AC3E}">
        <p14:creationId xmlns:p14="http://schemas.microsoft.com/office/powerpoint/2010/main" val="251698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1C8F659B-19F4-6642-B0F7-A53C694A5088}" type="datetimeFigureOut">
              <a:rPr lang="en-US" smtClean="0"/>
              <a:pPr>
                <a:defRPr/>
              </a:pPr>
              <a:t>10/15/2021</a:t>
            </a:fld>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D1B11BE-C1DE-3C44-8522-1FB6B9446085}" type="slidenum">
              <a:rPr lang="en-US" altLang="en-US" smtClean="0"/>
              <a:pPr>
                <a:defRPr/>
              </a:pPr>
              <a:t>‹#›</a:t>
            </a:fld>
            <a:endParaRPr lang="en-US" altLang="en-US"/>
          </a:p>
        </p:txBody>
      </p:sp>
    </p:spTree>
    <p:extLst>
      <p:ext uri="{BB962C8B-B14F-4D97-AF65-F5344CB8AC3E}">
        <p14:creationId xmlns:p14="http://schemas.microsoft.com/office/powerpoint/2010/main" val="2849463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1C8F659B-19F4-6642-B0F7-A53C694A5088}" type="datetimeFigureOut">
              <a:rPr lang="en-US" smtClean="0"/>
              <a:pPr>
                <a:defRPr/>
              </a:pPr>
              <a:t>10/15/2021</a:t>
            </a:fld>
            <a:endParaRPr lang="en-US"/>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D1B11BE-C1DE-3C44-8522-1FB6B9446085}" type="slidenum">
              <a:rPr lang="en-US" altLang="en-US" smtClean="0"/>
              <a:pPr>
                <a:defRPr/>
              </a:pPr>
              <a:t>‹#›</a:t>
            </a:fld>
            <a:endParaRPr lang="en-US" altLang="en-US"/>
          </a:p>
        </p:txBody>
      </p:sp>
    </p:spTree>
    <p:extLst>
      <p:ext uri="{BB962C8B-B14F-4D97-AF65-F5344CB8AC3E}">
        <p14:creationId xmlns:p14="http://schemas.microsoft.com/office/powerpoint/2010/main" val="7507436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DE90E76D-310C-F64A-ADF4-9D5BBC7BEFA2}" type="datetimeFigureOut">
              <a:rPr lang="en-US" smtClean="0"/>
              <a:pPr>
                <a:defRPr/>
              </a:pPr>
              <a:t>10/15/2021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9C96B3B-986B-584C-9AFD-6AC482095FFF}" type="slidenum">
              <a:rPr lang="en-US" altLang="en-US" smtClean="0"/>
              <a:pPr>
                <a:defRPr/>
              </a:pPr>
              <a:t>‹#›</a:t>
            </a:fld>
            <a:endParaRPr lang="en-US" altLang="en-US"/>
          </a:p>
        </p:txBody>
      </p:sp>
    </p:spTree>
    <p:extLst>
      <p:ext uri="{BB962C8B-B14F-4D97-AF65-F5344CB8AC3E}">
        <p14:creationId xmlns:p14="http://schemas.microsoft.com/office/powerpoint/2010/main" val="2206937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C16973B0-C4E6-9A42-BE48-A6B50AFA3620}" type="datetimeFigureOut">
              <a:rPr lang="en-US" smtClean="0"/>
              <a:pPr>
                <a:defRPr/>
              </a:pPr>
              <a:t>10/15/2021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EE8C341-6E07-FD46-B606-C23798E1E0B0}" type="slidenum">
              <a:rPr lang="en-US" altLang="en-US" smtClean="0"/>
              <a:pPr>
                <a:defRPr/>
              </a:pPr>
              <a:t>‹#›</a:t>
            </a:fld>
            <a:endParaRPr lang="en-US" altLang="en-US"/>
          </a:p>
        </p:txBody>
      </p:sp>
    </p:spTree>
    <p:extLst>
      <p:ext uri="{BB962C8B-B14F-4D97-AF65-F5344CB8AC3E}">
        <p14:creationId xmlns:p14="http://schemas.microsoft.com/office/powerpoint/2010/main" val="1855534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fld id="{1C8F659B-19F4-6642-B0F7-A53C694A5088}" type="datetimeFigureOut">
              <a:rPr lang="en-US" smtClean="0"/>
              <a:pPr>
                <a:defRPr/>
              </a:pPr>
              <a:t>10/15/2021</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a:defRPr/>
            </a:pPr>
            <a:fld id="{2D1B11BE-C1DE-3C44-8522-1FB6B9446085}" type="slidenum">
              <a:rPr lang="en-US" altLang="en-US" smtClean="0"/>
              <a:pPr>
                <a:defRPr/>
              </a:pPr>
              <a:t>‹#›</a:t>
            </a:fld>
            <a:endParaRPr lang="en-US" altLang="en-US"/>
          </a:p>
        </p:txBody>
      </p:sp>
    </p:spTree>
    <p:extLst>
      <p:ext uri="{BB962C8B-B14F-4D97-AF65-F5344CB8AC3E}">
        <p14:creationId xmlns:p14="http://schemas.microsoft.com/office/powerpoint/2010/main" val="335316266"/>
      </p:ext>
    </p:extLst>
  </p:cSld>
  <p:clrMap bg1="dk1" tx1="lt1" bg2="dk2" tx2="lt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 id="2147483854" r:id="rId16"/>
    <p:sldLayoutId id="2147483855"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www.citiprogram.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hhs.gov/ohrp/humansubjects/guidance/belmont.html#xbenefi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uny.my.irbmanager.co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orco.baruch.cuny.edu/training-videos/video-successful-irb/"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john.doe@login.cuny.edu"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keisha.peterson@baruch.cuny.edu"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mailto:janet.badillo@baruch.cuny.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0" name="Rectangle 202">
            <a:extLst>
              <a:ext uri="{FF2B5EF4-FFF2-40B4-BE49-F238E27FC236}">
                <a16:creationId xmlns:a16="http://schemas.microsoft.com/office/drawing/2014/main" id="{DE92A8BB-07B9-40DB-984F-2CB1A2535B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9143771"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61" name="Rectangle 204">
            <a:extLst>
              <a:ext uri="{FF2B5EF4-FFF2-40B4-BE49-F238E27FC236}">
                <a16:creationId xmlns:a16="http://schemas.microsoft.com/office/drawing/2014/main" id="{2CDDB745-6C26-4B79-9EF2-08E3E4AB9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07" name="Freeform 16">
            <a:extLst>
              <a:ext uri="{FF2B5EF4-FFF2-40B4-BE49-F238E27FC236}">
                <a16:creationId xmlns:a16="http://schemas.microsoft.com/office/drawing/2014/main" id="{80B3FE6C-0A59-4114-88CB-3C3172D6AF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2835162"/>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pic>
        <p:nvPicPr>
          <p:cNvPr id="134" name="Graphic 133" descr="Scales of Justice">
            <a:extLst>
              <a:ext uri="{FF2B5EF4-FFF2-40B4-BE49-F238E27FC236}">
                <a16:creationId xmlns:a16="http://schemas.microsoft.com/office/drawing/2014/main" id="{2E652A7A-B4EE-4126-99EC-DB4F372E4C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593" y="640082"/>
            <a:ext cx="2373552" cy="2373552"/>
          </a:xfrm>
          <a:prstGeom prst="rect">
            <a:avLst/>
          </a:prstGeom>
          <a:effectLst/>
        </p:spPr>
      </p:pic>
      <p:sp>
        <p:nvSpPr>
          <p:cNvPr id="209" name="Freeform: Shape 208">
            <a:extLst>
              <a:ext uri="{FF2B5EF4-FFF2-40B4-BE49-F238E27FC236}">
                <a16:creationId xmlns:a16="http://schemas.microsoft.com/office/drawing/2014/main" id="{DDA3A238-516A-4076-B3C2-230D913508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36999"/>
            <a:ext cx="9143771" cy="3721001"/>
          </a:xfrm>
          <a:custGeom>
            <a:avLst/>
            <a:gdLst>
              <a:gd name="connsiteX0" fmla="*/ 1 w 12191696"/>
              <a:gd name="connsiteY0" fmla="*/ 0 h 3721001"/>
              <a:gd name="connsiteX1" fmla="*/ 71932 w 12191696"/>
              <a:gd name="connsiteY1" fmla="*/ 12261 h 3721001"/>
              <a:gd name="connsiteX2" fmla="*/ 282849 w 12191696"/>
              <a:gd name="connsiteY2" fmla="*/ 48342 h 3721001"/>
              <a:gd name="connsiteX3" fmla="*/ 436464 w 12191696"/>
              <a:gd name="connsiteY3" fmla="*/ 73565 h 3721001"/>
              <a:gd name="connsiteX4" fmla="*/ 619339 w 12191696"/>
              <a:gd name="connsiteY4" fmla="*/ 100188 h 3721001"/>
              <a:gd name="connsiteX5" fmla="*/ 836351 w 12191696"/>
              <a:gd name="connsiteY5" fmla="*/ 132066 h 3721001"/>
              <a:gd name="connsiteX6" fmla="*/ 1076528 w 12191696"/>
              <a:gd name="connsiteY6" fmla="*/ 165696 h 3721001"/>
              <a:gd name="connsiteX7" fmla="*/ 1347183 w 12191696"/>
              <a:gd name="connsiteY7" fmla="*/ 201077 h 3721001"/>
              <a:gd name="connsiteX8" fmla="*/ 1642223 w 12191696"/>
              <a:gd name="connsiteY8" fmla="*/ 238560 h 3721001"/>
              <a:gd name="connsiteX9" fmla="*/ 1962864 w 12191696"/>
              <a:gd name="connsiteY9" fmla="*/ 276043 h 3721001"/>
              <a:gd name="connsiteX10" fmla="*/ 2304232 w 12191696"/>
              <a:gd name="connsiteY10" fmla="*/ 314226 h 3721001"/>
              <a:gd name="connsiteX11" fmla="*/ 2672421 w 12191696"/>
              <a:gd name="connsiteY11" fmla="*/ 349608 h 3721001"/>
              <a:gd name="connsiteX12" fmla="*/ 3057678 w 12191696"/>
              <a:gd name="connsiteY12" fmla="*/ 383588 h 3721001"/>
              <a:gd name="connsiteX13" fmla="*/ 3464881 w 12191696"/>
              <a:gd name="connsiteY13" fmla="*/ 414415 h 3721001"/>
              <a:gd name="connsiteX14" fmla="*/ 3889152 w 12191696"/>
              <a:gd name="connsiteY14" fmla="*/ 443841 h 3721001"/>
              <a:gd name="connsiteX15" fmla="*/ 4331710 w 12191696"/>
              <a:gd name="connsiteY15" fmla="*/ 471515 h 3721001"/>
              <a:gd name="connsiteX16" fmla="*/ 4558476 w 12191696"/>
              <a:gd name="connsiteY16" fmla="*/ 481324 h 3721001"/>
              <a:gd name="connsiteX17" fmla="*/ 4790118 w 12191696"/>
              <a:gd name="connsiteY17" fmla="*/ 492183 h 3721001"/>
              <a:gd name="connsiteX18" fmla="*/ 5025418 w 12191696"/>
              <a:gd name="connsiteY18" fmla="*/ 502342 h 3721001"/>
              <a:gd name="connsiteX19" fmla="*/ 5261937 w 12191696"/>
              <a:gd name="connsiteY19" fmla="*/ 508998 h 3721001"/>
              <a:gd name="connsiteX20" fmla="*/ 5503333 w 12191696"/>
              <a:gd name="connsiteY20" fmla="*/ 514953 h 3721001"/>
              <a:gd name="connsiteX21" fmla="*/ 5747166 w 12191696"/>
              <a:gd name="connsiteY21" fmla="*/ 521259 h 3721001"/>
              <a:gd name="connsiteX22" fmla="*/ 5995877 w 12191696"/>
              <a:gd name="connsiteY22" fmla="*/ 525462 h 3721001"/>
              <a:gd name="connsiteX23" fmla="*/ 6247026 w 12191696"/>
              <a:gd name="connsiteY23" fmla="*/ 525462 h 3721001"/>
              <a:gd name="connsiteX24" fmla="*/ 6500613 w 12191696"/>
              <a:gd name="connsiteY24" fmla="*/ 527564 h 3721001"/>
              <a:gd name="connsiteX25" fmla="*/ 6756639 w 12191696"/>
              <a:gd name="connsiteY25" fmla="*/ 525462 h 3721001"/>
              <a:gd name="connsiteX26" fmla="*/ 7016322 w 12191696"/>
              <a:gd name="connsiteY26" fmla="*/ 521259 h 3721001"/>
              <a:gd name="connsiteX27" fmla="*/ 7276005 w 12191696"/>
              <a:gd name="connsiteY27" fmla="*/ 517405 h 3721001"/>
              <a:gd name="connsiteX28" fmla="*/ 7539345 w 12191696"/>
              <a:gd name="connsiteY28" fmla="*/ 508998 h 3721001"/>
              <a:gd name="connsiteX29" fmla="*/ 7805124 w 12191696"/>
              <a:gd name="connsiteY29" fmla="*/ 500240 h 3721001"/>
              <a:gd name="connsiteX30" fmla="*/ 8070903 w 12191696"/>
              <a:gd name="connsiteY30" fmla="*/ 490081 h 3721001"/>
              <a:gd name="connsiteX31" fmla="*/ 8339121 w 12191696"/>
              <a:gd name="connsiteY31" fmla="*/ 475719 h 3721001"/>
              <a:gd name="connsiteX32" fmla="*/ 8609776 w 12191696"/>
              <a:gd name="connsiteY32" fmla="*/ 458554 h 3721001"/>
              <a:gd name="connsiteX33" fmla="*/ 8881651 w 12191696"/>
              <a:gd name="connsiteY33" fmla="*/ 442089 h 3721001"/>
              <a:gd name="connsiteX34" fmla="*/ 9153526 w 12191696"/>
              <a:gd name="connsiteY34" fmla="*/ 421071 h 3721001"/>
              <a:gd name="connsiteX35" fmla="*/ 9429058 w 12191696"/>
              <a:gd name="connsiteY35" fmla="*/ 395848 h 3721001"/>
              <a:gd name="connsiteX36" fmla="*/ 9700933 w 12191696"/>
              <a:gd name="connsiteY36" fmla="*/ 370626 h 3721001"/>
              <a:gd name="connsiteX37" fmla="*/ 9977684 w 12191696"/>
              <a:gd name="connsiteY37" fmla="*/ 341551 h 3721001"/>
              <a:gd name="connsiteX38" fmla="*/ 10255655 w 12191696"/>
              <a:gd name="connsiteY38" fmla="*/ 309672 h 3721001"/>
              <a:gd name="connsiteX39" fmla="*/ 10529968 w 12191696"/>
              <a:gd name="connsiteY39" fmla="*/ 276043 h 3721001"/>
              <a:gd name="connsiteX40" fmla="*/ 10807939 w 12191696"/>
              <a:gd name="connsiteY40" fmla="*/ 236808 h 3721001"/>
              <a:gd name="connsiteX41" fmla="*/ 11084690 w 12191696"/>
              <a:gd name="connsiteY41" fmla="*/ 194771 h 3721001"/>
              <a:gd name="connsiteX42" fmla="*/ 11362661 w 12191696"/>
              <a:gd name="connsiteY42" fmla="*/ 153085 h 3721001"/>
              <a:gd name="connsiteX43" fmla="*/ 11639412 w 12191696"/>
              <a:gd name="connsiteY43" fmla="*/ 104392 h 3721001"/>
              <a:gd name="connsiteX44" fmla="*/ 11914945 w 12191696"/>
              <a:gd name="connsiteY44" fmla="*/ 54648 h 3721001"/>
              <a:gd name="connsiteX45" fmla="*/ 12191696 w 12191696"/>
              <a:gd name="connsiteY45" fmla="*/ 2452 h 3721001"/>
              <a:gd name="connsiteX46" fmla="*/ 12191696 w 12191696"/>
              <a:gd name="connsiteY46" fmla="*/ 2802467 h 3721001"/>
              <a:gd name="connsiteX47" fmla="*/ 12191695 w 12191696"/>
              <a:gd name="connsiteY47" fmla="*/ 2802467 h 3721001"/>
              <a:gd name="connsiteX48" fmla="*/ 12191695 w 12191696"/>
              <a:gd name="connsiteY48" fmla="*/ 3721001 h 3721001"/>
              <a:gd name="connsiteX49" fmla="*/ 0 w 12191696"/>
              <a:gd name="connsiteY49" fmla="*/ 3721001 h 3721001"/>
              <a:gd name="connsiteX50" fmla="*/ 0 w 12191696"/>
              <a:gd name="connsiteY50" fmla="*/ 2233825 h 3721001"/>
              <a:gd name="connsiteX51" fmla="*/ 1 w 12191696"/>
              <a:gd name="connsiteY51" fmla="*/ 2233825 h 372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1696" h="3721001">
                <a:moveTo>
                  <a:pt x="1" y="0"/>
                </a:moveTo>
                <a:lnTo>
                  <a:pt x="71932" y="12261"/>
                </a:lnTo>
                <a:lnTo>
                  <a:pt x="282849"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3"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4"/>
                </a:lnTo>
                <a:lnTo>
                  <a:pt x="8881651" y="442089"/>
                </a:lnTo>
                <a:lnTo>
                  <a:pt x="9153526" y="421071"/>
                </a:lnTo>
                <a:lnTo>
                  <a:pt x="9429058" y="395848"/>
                </a:lnTo>
                <a:lnTo>
                  <a:pt x="9700933" y="370626"/>
                </a:lnTo>
                <a:lnTo>
                  <a:pt x="9977684" y="341551"/>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802467"/>
                </a:lnTo>
                <a:lnTo>
                  <a:pt x="12191695" y="2802467"/>
                </a:lnTo>
                <a:lnTo>
                  <a:pt x="12191695" y="3721001"/>
                </a:lnTo>
                <a:lnTo>
                  <a:pt x="0" y="3721001"/>
                </a:lnTo>
                <a:lnTo>
                  <a:pt x="0" y="2233825"/>
                </a:lnTo>
                <a:lnTo>
                  <a:pt x="1" y="2233825"/>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19458" name="Rectangle 2"/>
          <p:cNvSpPr>
            <a:spLocks noGrp="1" noChangeArrowheads="1"/>
          </p:cNvSpPr>
          <p:nvPr>
            <p:ph type="ctrTitle"/>
          </p:nvPr>
        </p:nvSpPr>
        <p:spPr>
          <a:xfrm>
            <a:off x="477686" y="3928983"/>
            <a:ext cx="6887209" cy="1793390"/>
          </a:xfrm>
        </p:spPr>
        <p:txBody>
          <a:bodyPr rtlCol="0">
            <a:normAutofit/>
          </a:bodyPr>
          <a:lstStyle/>
          <a:p>
            <a:pPr fontAlgn="auto">
              <a:lnSpc>
                <a:spcPct val="90000"/>
              </a:lnSpc>
              <a:spcAft>
                <a:spcPts val="0"/>
              </a:spcAft>
              <a:defRPr/>
            </a:pPr>
            <a:r>
              <a:rPr lang="en-US" altLang="en-US" sz="4400">
                <a:solidFill>
                  <a:srgbClr val="EBEBEB"/>
                </a:solidFill>
                <a:latin typeface="Palatino Linotype" panose="02040502050505030304" pitchFamily="18" charset="0"/>
              </a:rPr>
              <a:t>Submitting a Satisfactory IRB Application</a:t>
            </a:r>
          </a:p>
        </p:txBody>
      </p:sp>
      <p:sp>
        <p:nvSpPr>
          <p:cNvPr id="7171" name="Rectangle 3"/>
          <p:cNvSpPr>
            <a:spLocks noGrp="1" noChangeArrowheads="1"/>
          </p:cNvSpPr>
          <p:nvPr>
            <p:ph type="subTitle" idx="1"/>
          </p:nvPr>
        </p:nvSpPr>
        <p:spPr>
          <a:xfrm>
            <a:off x="477687" y="5722374"/>
            <a:ext cx="6887208" cy="487924"/>
          </a:xfrm>
        </p:spPr>
        <p:txBody>
          <a:bodyPr>
            <a:normAutofit/>
          </a:bodyPr>
          <a:lstStyle/>
          <a:p>
            <a:pPr>
              <a:spcBef>
                <a:spcPct val="0"/>
              </a:spcBef>
              <a:spcAft>
                <a:spcPts val="600"/>
              </a:spcAft>
            </a:pPr>
            <a:r>
              <a:rPr lang="en-US" altLang="en-US">
                <a:solidFill>
                  <a:schemeClr val="tx2">
                    <a:lumMod val="40000"/>
                    <a:lumOff val="60000"/>
                  </a:schemeClr>
                </a:solidFill>
              </a:rPr>
              <a:t>Office OF RESEARCH COMPLIANCE AND OUTREACH</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134"/>
                                        </p:tgtEl>
                                        <p:attrNameLst>
                                          <p:attrName>style.visibility</p:attrName>
                                        </p:attrNameLst>
                                      </p:cBhvr>
                                      <p:to>
                                        <p:strVal val="visible"/>
                                      </p:to>
                                    </p:set>
                                    <p:animEffect transition="in" filter="fade">
                                      <p:cBhvr>
                                        <p:cTn id="7" dur="700"/>
                                        <p:tgtEl>
                                          <p:spTgt spid="134"/>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7171">
                                            <p:txEl>
                                              <p:pRg st="0" end="0"/>
                                            </p:txEl>
                                          </p:spTgt>
                                        </p:tgtEl>
                                        <p:attrNameLst>
                                          <p:attrName>style.visibility</p:attrName>
                                        </p:attrNameLst>
                                      </p:cBhvr>
                                      <p:to>
                                        <p:strVal val="visible"/>
                                      </p:to>
                                    </p:set>
                                    <p:animEffect transition="in" filter="fade">
                                      <p:cBhvr>
                                        <p:cTn id="10" dur="700"/>
                                        <p:tgtEl>
                                          <p:spTgt spid="7171">
                                            <p:txEl>
                                              <p:pRg st="0" end="0"/>
                                            </p:txEl>
                                          </p:spTgt>
                                        </p:tgtEl>
                                      </p:cBhvr>
                                    </p:animEffect>
                                  </p:childTnLst>
                                </p:cTn>
                              </p:par>
                              <p:par>
                                <p:cTn id="11" presetID="10" presetClass="entr" presetSubtype="0" fill="hold" grpId="0" nodeType="withEffect">
                                  <p:stCondLst>
                                    <p:cond delay="1000"/>
                                  </p:stCondLst>
                                  <p:iterate>
                                    <p:tmPct val="10000"/>
                                  </p:iterate>
                                  <p:childTnLst>
                                    <p:set>
                                      <p:cBhvr>
                                        <p:cTn id="12" dur="1" fill="hold">
                                          <p:stCondLst>
                                            <p:cond delay="0"/>
                                          </p:stCondLst>
                                        </p:cTn>
                                        <p:tgtEl>
                                          <p:spTgt spid="19458"/>
                                        </p:tgtEl>
                                        <p:attrNameLst>
                                          <p:attrName>style.visibility</p:attrName>
                                        </p:attrNameLst>
                                      </p:cBhvr>
                                      <p:to>
                                        <p:strVal val="visible"/>
                                      </p:to>
                                    </p:set>
                                    <p:animEffect transition="in" filter="fade">
                                      <p:cBhvr>
                                        <p:cTn id="13" dur="7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717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242" name="Rectangle 2"/>
          <p:cNvSpPr>
            <a:spLocks noGrp="1" noChangeArrowheads="1"/>
          </p:cNvSpPr>
          <p:nvPr>
            <p:ph type="title"/>
          </p:nvPr>
        </p:nvSpPr>
        <p:spPr>
          <a:xfrm>
            <a:off x="482891" y="1447800"/>
            <a:ext cx="2331469" cy="4572000"/>
          </a:xfrm>
        </p:spPr>
        <p:txBody>
          <a:bodyPr anchor="ctr">
            <a:normAutofit/>
          </a:bodyPr>
          <a:lstStyle/>
          <a:p>
            <a:r>
              <a:rPr lang="en-US" altLang="en-US" sz="2800">
                <a:solidFill>
                  <a:srgbClr val="F2F2F2"/>
                </a:solidFill>
              </a:rPr>
              <a:t>CUNY University Integrated Institutional Review Board</a:t>
            </a:r>
          </a:p>
        </p:txBody>
      </p:sp>
      <p:sp>
        <p:nvSpPr>
          <p:cNvPr id="75" name="Freeform: Shape 74">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20982" y="0"/>
            <a:ext cx="6023018"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61082"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79" name="Rectangle 78">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10245" name="Rectangle 3">
            <a:extLst>
              <a:ext uri="{FF2B5EF4-FFF2-40B4-BE49-F238E27FC236}">
                <a16:creationId xmlns:a16="http://schemas.microsoft.com/office/drawing/2014/main" id="{5161DBEF-C429-41CF-A841-43098F21D5F0}"/>
              </a:ext>
            </a:extLst>
          </p:cNvPr>
          <p:cNvGraphicFramePr>
            <a:graphicFrameLocks noGrp="1"/>
          </p:cNvGraphicFramePr>
          <p:nvPr>
            <p:ph idx="1"/>
            <p:extLst>
              <p:ext uri="{D42A27DB-BD31-4B8C-83A1-F6EECF244321}">
                <p14:modId xmlns:p14="http://schemas.microsoft.com/office/powerpoint/2010/main" val="3124177585"/>
              </p:ext>
            </p:extLst>
          </p:nvPr>
        </p:nvGraphicFramePr>
        <p:xfrm>
          <a:off x="3786187" y="1447800"/>
          <a:ext cx="4872038"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lt1" tx1="dk1" bg2="lt2" tx2="dk2" accent1="accent1" accent2="accent2" accent3="accent3" accent4="accent4" accent5="accent5" accent6="accent6" hlink="hlink" folHlink="folHlink"/>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25" name="Rectangle 71">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326" name="Rectangle 73">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332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3328" name="Freeform: Shape 77">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13314" name="Title 1"/>
          <p:cNvSpPr>
            <a:spLocks noGrp="1"/>
          </p:cNvSpPr>
          <p:nvPr>
            <p:ph type="title"/>
          </p:nvPr>
        </p:nvSpPr>
        <p:spPr>
          <a:xfrm>
            <a:off x="827484" y="452718"/>
            <a:ext cx="6710641" cy="1400530"/>
          </a:xfrm>
        </p:spPr>
        <p:txBody>
          <a:bodyPr anchor="ctr">
            <a:normAutofit/>
          </a:bodyPr>
          <a:lstStyle/>
          <a:p>
            <a:r>
              <a:rPr lang="en-US" altLang="en-US">
                <a:solidFill>
                  <a:srgbClr val="FFFFFF"/>
                </a:solidFill>
              </a:rPr>
              <a:t>Researcher Responsibilities</a:t>
            </a:r>
          </a:p>
        </p:txBody>
      </p:sp>
      <p:sp>
        <p:nvSpPr>
          <p:cNvPr id="13315" name="Content Placeholder 2"/>
          <p:cNvSpPr>
            <a:spLocks noGrp="1"/>
          </p:cNvSpPr>
          <p:nvPr>
            <p:ph idx="1"/>
          </p:nvPr>
        </p:nvSpPr>
        <p:spPr>
          <a:xfrm>
            <a:off x="827484" y="2763520"/>
            <a:ext cx="6709905" cy="3484879"/>
          </a:xfrm>
        </p:spPr>
        <p:txBody>
          <a:bodyPr>
            <a:normAutofit/>
          </a:bodyPr>
          <a:lstStyle/>
          <a:p>
            <a:pPr>
              <a:lnSpc>
                <a:spcPct val="90000"/>
              </a:lnSpc>
            </a:pPr>
            <a:r>
              <a:rPr lang="en-US" altLang="en-US" b="1" dirty="0"/>
              <a:t>Education </a:t>
            </a:r>
          </a:p>
          <a:p>
            <a:pPr lvl="1">
              <a:lnSpc>
                <a:spcPct val="90000"/>
              </a:lnSpc>
            </a:pPr>
            <a:r>
              <a:rPr lang="en-US" altLang="en-US" i="0" dirty="0"/>
              <a:t>Researchers are responsible for completing training on the conduct of human subjects' research prior to engaging in research activities </a:t>
            </a:r>
          </a:p>
          <a:p>
            <a:pPr lvl="1">
              <a:lnSpc>
                <a:spcPct val="90000"/>
              </a:lnSpc>
            </a:pPr>
            <a:r>
              <a:rPr lang="en-US" altLang="en-US" i="0" dirty="0"/>
              <a:t>Taking the </a:t>
            </a:r>
            <a:r>
              <a:rPr lang="en-US" altLang="en-US" b="1" i="0" dirty="0"/>
              <a:t>Collaborative Institutional Training Initiative (CITI)</a:t>
            </a:r>
            <a:r>
              <a:rPr lang="en-US" altLang="en-US" i="0" dirty="0"/>
              <a:t> human subjects training is required for </a:t>
            </a:r>
            <a:r>
              <a:rPr lang="en-US" altLang="en-US" b="1" i="0" dirty="0"/>
              <a:t>all PI's and Key Personnel</a:t>
            </a:r>
          </a:p>
          <a:p>
            <a:pPr lvl="2">
              <a:lnSpc>
                <a:spcPct val="90000"/>
              </a:lnSpc>
            </a:pPr>
            <a:r>
              <a:rPr lang="en-US" altLang="en-US" dirty="0"/>
              <a:t>Make sure to complete the </a:t>
            </a:r>
            <a:r>
              <a:rPr lang="en-US" altLang="en-US" b="1" dirty="0"/>
              <a:t>Human Subjects Research </a:t>
            </a:r>
            <a:r>
              <a:rPr lang="en-US" altLang="en-US" dirty="0"/>
              <a:t>modules for </a:t>
            </a:r>
            <a:r>
              <a:rPr lang="en-US" altLang="en-US" b="1" dirty="0"/>
              <a:t>Social &amp; Behavioral Faculty, Graduate Students &amp; Postdoctoral Scholars</a:t>
            </a:r>
          </a:p>
          <a:p>
            <a:pPr lvl="2">
              <a:lnSpc>
                <a:spcPct val="90000"/>
              </a:lnSpc>
            </a:pPr>
            <a:r>
              <a:rPr lang="en-US" altLang="en-US" dirty="0">
                <a:hlinkClick r:id="rId2"/>
              </a:rPr>
              <a:t>www.citiprogram.org</a:t>
            </a:r>
            <a:r>
              <a:rPr lang="en-US" altLang="en-US" dirty="0"/>
              <a:t> </a:t>
            </a: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4" name="Rectangle 73">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6"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8" name="Freeform: Shape 77">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14338" name="Title 1"/>
          <p:cNvSpPr>
            <a:spLocks noGrp="1"/>
          </p:cNvSpPr>
          <p:nvPr>
            <p:ph type="title"/>
          </p:nvPr>
        </p:nvSpPr>
        <p:spPr>
          <a:xfrm>
            <a:off x="827484" y="452718"/>
            <a:ext cx="6710641" cy="1400530"/>
          </a:xfrm>
        </p:spPr>
        <p:txBody>
          <a:bodyPr anchor="ctr">
            <a:normAutofit/>
          </a:bodyPr>
          <a:lstStyle/>
          <a:p>
            <a:r>
              <a:rPr lang="en-US" altLang="en-US">
                <a:solidFill>
                  <a:srgbClr val="FFFFFF"/>
                </a:solidFill>
              </a:rPr>
              <a:t>Researcher Responsibilities</a:t>
            </a:r>
          </a:p>
        </p:txBody>
      </p:sp>
      <p:sp>
        <p:nvSpPr>
          <p:cNvPr id="14339" name="Content Placeholder 2"/>
          <p:cNvSpPr>
            <a:spLocks noGrp="1"/>
          </p:cNvSpPr>
          <p:nvPr>
            <p:ph idx="1"/>
          </p:nvPr>
        </p:nvSpPr>
        <p:spPr>
          <a:xfrm>
            <a:off x="228600" y="2763520"/>
            <a:ext cx="8458200" cy="3942080"/>
          </a:xfrm>
        </p:spPr>
        <p:txBody>
          <a:bodyPr>
            <a:normAutofit/>
          </a:bodyPr>
          <a:lstStyle/>
          <a:p>
            <a:pPr>
              <a:lnSpc>
                <a:spcPct val="90000"/>
              </a:lnSpc>
              <a:spcBef>
                <a:spcPts val="200"/>
              </a:spcBef>
            </a:pPr>
            <a:r>
              <a:rPr lang="en-US" altLang="en-US" sz="1700" b="1" dirty="0"/>
              <a:t>       </a:t>
            </a:r>
            <a:r>
              <a:rPr lang="en-US" altLang="en-US" sz="1700" b="1" u="sng" dirty="0"/>
              <a:t>Ethical Principles </a:t>
            </a:r>
          </a:p>
          <a:p>
            <a:pPr lvl="1">
              <a:lnSpc>
                <a:spcPct val="90000"/>
              </a:lnSpc>
              <a:spcBef>
                <a:spcPts val="200"/>
              </a:spcBef>
            </a:pPr>
            <a:r>
              <a:rPr lang="en-US" altLang="en-US" sz="1700" i="0" dirty="0"/>
              <a:t>Researchers are responsible for conducting research in accordance with the ethical principles outlined in the Belmont Report: </a:t>
            </a:r>
          </a:p>
          <a:p>
            <a:pPr lvl="2">
              <a:lnSpc>
                <a:spcPct val="90000"/>
              </a:lnSpc>
              <a:spcBef>
                <a:spcPts val="200"/>
              </a:spcBef>
            </a:pPr>
            <a:r>
              <a:rPr lang="en-US" altLang="en-US" sz="1700" b="1" dirty="0"/>
              <a:t>Respect for Persons </a:t>
            </a:r>
          </a:p>
          <a:p>
            <a:pPr lvl="3">
              <a:lnSpc>
                <a:spcPct val="90000"/>
              </a:lnSpc>
              <a:spcBef>
                <a:spcPts val="200"/>
              </a:spcBef>
            </a:pPr>
            <a:r>
              <a:rPr lang="en-US" altLang="en-US" sz="1700" i="0" dirty="0"/>
              <a:t>The </a:t>
            </a:r>
            <a:r>
              <a:rPr lang="en-US" altLang="en-US" sz="1700" b="1" i="0" dirty="0"/>
              <a:t>autonomy </a:t>
            </a:r>
            <a:r>
              <a:rPr lang="en-US" altLang="en-US" sz="1700" i="0" dirty="0"/>
              <a:t>of individuals to make an </a:t>
            </a:r>
            <a:r>
              <a:rPr lang="en-US" altLang="en-US" sz="1700" b="1" i="0" dirty="0"/>
              <a:t>informed choice </a:t>
            </a:r>
            <a:r>
              <a:rPr lang="en-US" altLang="en-US" sz="1700" i="0" dirty="0"/>
              <a:t>about participation in research; providing </a:t>
            </a:r>
            <a:r>
              <a:rPr lang="en-US" altLang="en-US" sz="1700" b="1" i="0" dirty="0"/>
              <a:t>suitable protection </a:t>
            </a:r>
            <a:r>
              <a:rPr lang="en-US" altLang="en-US" sz="1700" i="0" dirty="0"/>
              <a:t>for vulnerable subjects</a:t>
            </a:r>
          </a:p>
          <a:p>
            <a:pPr lvl="2">
              <a:lnSpc>
                <a:spcPct val="90000"/>
              </a:lnSpc>
              <a:spcBef>
                <a:spcPts val="200"/>
              </a:spcBef>
            </a:pPr>
            <a:r>
              <a:rPr lang="en-US" altLang="en-US" sz="1700" b="1" dirty="0"/>
              <a:t>Beneficence </a:t>
            </a:r>
          </a:p>
          <a:p>
            <a:pPr lvl="3">
              <a:lnSpc>
                <a:spcPct val="90000"/>
              </a:lnSpc>
              <a:spcBef>
                <a:spcPts val="200"/>
              </a:spcBef>
            </a:pPr>
            <a:r>
              <a:rPr lang="en-US" altLang="en-US" sz="1700" i="0" dirty="0"/>
              <a:t>Research that has a scientific or scholarly value in which the potential </a:t>
            </a:r>
            <a:r>
              <a:rPr lang="en-US" altLang="en-US" sz="1700" b="1" i="0" dirty="0"/>
              <a:t>benefits outweigh the risks</a:t>
            </a:r>
            <a:r>
              <a:rPr lang="en-US" altLang="en-US" sz="1700" i="0" dirty="0"/>
              <a:t>, which are justified and minimized</a:t>
            </a:r>
          </a:p>
          <a:p>
            <a:pPr lvl="2">
              <a:lnSpc>
                <a:spcPct val="90000"/>
              </a:lnSpc>
              <a:spcBef>
                <a:spcPts val="200"/>
              </a:spcBef>
            </a:pPr>
            <a:r>
              <a:rPr lang="en-US" altLang="en-US" sz="1700" b="1" dirty="0"/>
              <a:t>Justice</a:t>
            </a:r>
            <a:r>
              <a:rPr lang="en-US" altLang="en-US" sz="1700" dirty="0"/>
              <a:t>  </a:t>
            </a:r>
          </a:p>
          <a:p>
            <a:pPr lvl="3">
              <a:lnSpc>
                <a:spcPct val="90000"/>
              </a:lnSpc>
              <a:spcBef>
                <a:spcPts val="200"/>
              </a:spcBef>
            </a:pPr>
            <a:r>
              <a:rPr lang="en-US" altLang="en-US" sz="1700" i="0" dirty="0"/>
              <a:t>Ethical research is designed and conducted so that the </a:t>
            </a:r>
            <a:r>
              <a:rPr lang="en-US" altLang="en-US" sz="1700" b="1" i="0" dirty="0"/>
              <a:t>burdens and benefits are fairly distributed </a:t>
            </a:r>
            <a:r>
              <a:rPr lang="en-US" altLang="en-US" sz="1700" i="0" dirty="0"/>
              <a:t>regardless of age, race, gender, ethnicity, etc.</a:t>
            </a:r>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3" name="Rectangle 7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7" name="Freeform: Shape 7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15362" name="Title 1"/>
          <p:cNvSpPr>
            <a:spLocks noGrp="1"/>
          </p:cNvSpPr>
          <p:nvPr>
            <p:ph type="title"/>
          </p:nvPr>
        </p:nvSpPr>
        <p:spPr>
          <a:xfrm>
            <a:off x="827484" y="452718"/>
            <a:ext cx="6710641" cy="1400530"/>
          </a:xfrm>
        </p:spPr>
        <p:txBody>
          <a:bodyPr anchor="ctr">
            <a:normAutofit/>
          </a:bodyPr>
          <a:lstStyle/>
          <a:p>
            <a:r>
              <a:rPr lang="en-US" altLang="en-US">
                <a:solidFill>
                  <a:srgbClr val="FFFFFF"/>
                </a:solidFill>
              </a:rPr>
              <a:t>Researcher Responsibilities</a:t>
            </a:r>
          </a:p>
        </p:txBody>
      </p:sp>
      <p:sp>
        <p:nvSpPr>
          <p:cNvPr id="3" name="Content Placeholder 2"/>
          <p:cNvSpPr>
            <a:spLocks noGrp="1"/>
          </p:cNvSpPr>
          <p:nvPr>
            <p:ph idx="1"/>
          </p:nvPr>
        </p:nvSpPr>
        <p:spPr>
          <a:xfrm>
            <a:off x="827484" y="2763520"/>
            <a:ext cx="6709905" cy="3484879"/>
          </a:xfrm>
        </p:spPr>
        <p:txBody>
          <a:bodyPr rtlCol="0">
            <a:normAutofit/>
          </a:bodyPr>
          <a:lstStyle/>
          <a:p>
            <a:pPr fontAlgn="auto">
              <a:lnSpc>
                <a:spcPct val="90000"/>
              </a:lnSpc>
              <a:spcAft>
                <a:spcPts val="0"/>
              </a:spcAft>
              <a:defRPr/>
            </a:pPr>
            <a:r>
              <a:rPr lang="en-US" b="1"/>
              <a:t>Conduct of Research </a:t>
            </a:r>
          </a:p>
          <a:p>
            <a:pPr marL="873252" lvl="1" indent="-342900" fontAlgn="auto">
              <a:lnSpc>
                <a:spcPct val="90000"/>
              </a:lnSpc>
              <a:spcAft>
                <a:spcPts val="0"/>
              </a:spcAft>
              <a:defRPr/>
            </a:pPr>
            <a:r>
              <a:rPr lang="en-US" i="0"/>
              <a:t>Researchers are responsible for the protection of human subjects throughout the research process:</a:t>
            </a:r>
          </a:p>
          <a:p>
            <a:pPr marL="1330452" lvl="2" indent="-342900" fontAlgn="auto">
              <a:lnSpc>
                <a:spcPct val="90000"/>
              </a:lnSpc>
              <a:spcAft>
                <a:spcPts val="0"/>
              </a:spcAft>
              <a:defRPr/>
            </a:pPr>
            <a:r>
              <a:rPr lang="en-US"/>
              <a:t>Develop research studies using </a:t>
            </a:r>
            <a:r>
              <a:rPr lang="en-US" b="1"/>
              <a:t>sound research designs </a:t>
            </a:r>
            <a:r>
              <a:rPr lang="en-US"/>
              <a:t>which </a:t>
            </a:r>
            <a:r>
              <a:rPr lang="en-US" b="1"/>
              <a:t>minimize risks </a:t>
            </a:r>
            <a:r>
              <a:rPr lang="en-US"/>
              <a:t>to subjects and does not unnecessarily expose subjects to research-related risks. </a:t>
            </a:r>
          </a:p>
          <a:p>
            <a:pPr marL="1330452" lvl="2" indent="-342900" fontAlgn="auto">
              <a:lnSpc>
                <a:spcPct val="90000"/>
              </a:lnSpc>
              <a:spcAft>
                <a:spcPts val="0"/>
              </a:spcAft>
              <a:defRPr/>
            </a:pPr>
            <a:r>
              <a:rPr lang="en-US" b="1"/>
              <a:t>Maximize benefits </a:t>
            </a:r>
            <a:r>
              <a:rPr lang="en-US"/>
              <a:t>to subjects (see </a:t>
            </a:r>
            <a:r>
              <a:rPr lang="en-US">
                <a:hlinkClick r:id="rId3"/>
              </a:rPr>
              <a:t>Beneficence Principle</a:t>
            </a:r>
            <a:r>
              <a:rPr lang="en-US"/>
              <a:t> in Belmont Report for details).</a:t>
            </a:r>
          </a:p>
          <a:p>
            <a:pPr marL="1330452" lvl="2" indent="-342900" fontAlgn="auto">
              <a:lnSpc>
                <a:spcPct val="90000"/>
              </a:lnSpc>
              <a:spcAft>
                <a:spcPts val="0"/>
              </a:spcAft>
              <a:defRPr/>
            </a:pPr>
            <a:r>
              <a:rPr lang="en-US"/>
              <a:t>Plan and implement </a:t>
            </a:r>
            <a:r>
              <a:rPr lang="en-US" b="1"/>
              <a:t>fair and equitable recruitment practices</a:t>
            </a:r>
            <a:r>
              <a:rPr lang="en-US"/>
              <a:t>, which </a:t>
            </a:r>
            <a:r>
              <a:rPr lang="en-US" b="1"/>
              <a:t>avoid </a:t>
            </a:r>
            <a:r>
              <a:rPr lang="en-US"/>
              <a:t>the potential for </a:t>
            </a:r>
            <a:r>
              <a:rPr lang="en-US" b="1"/>
              <a:t>coercion </a:t>
            </a:r>
            <a:r>
              <a:rPr lang="en-US"/>
              <a:t>and </a:t>
            </a:r>
            <a:r>
              <a:rPr lang="en-US" b="1"/>
              <a:t>undue influence</a:t>
            </a:r>
            <a:r>
              <a:rPr lang="en-US"/>
              <a:t>.</a:t>
            </a:r>
          </a:p>
        </p:txBody>
      </p:sp>
    </p:spTree>
  </p:cSld>
  <p:clrMapOvr>
    <a:overrideClrMapping bg1="lt1" tx1="dk1" bg2="lt2" tx2="dk2" accent1="accent1" accent2="accent2" accent3="accent3" accent4="accent4" accent5="accent5" accent6="accent6" hlink="hlink" folHlink="folHlink"/>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3" name="Rectangle 7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7" name="Freeform: Shape 7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15362" name="Title 1"/>
          <p:cNvSpPr>
            <a:spLocks noGrp="1"/>
          </p:cNvSpPr>
          <p:nvPr>
            <p:ph type="title"/>
          </p:nvPr>
        </p:nvSpPr>
        <p:spPr>
          <a:xfrm>
            <a:off x="827484" y="452718"/>
            <a:ext cx="6710641" cy="1400530"/>
          </a:xfrm>
        </p:spPr>
        <p:txBody>
          <a:bodyPr anchor="ctr">
            <a:normAutofit/>
          </a:bodyPr>
          <a:lstStyle/>
          <a:p>
            <a:r>
              <a:rPr lang="en-US" altLang="en-US">
                <a:solidFill>
                  <a:srgbClr val="FFFFFF"/>
                </a:solidFill>
              </a:rPr>
              <a:t>Researcher Responsibilities</a:t>
            </a:r>
          </a:p>
        </p:txBody>
      </p:sp>
      <p:sp>
        <p:nvSpPr>
          <p:cNvPr id="3" name="Content Placeholder 2"/>
          <p:cNvSpPr>
            <a:spLocks noGrp="1"/>
          </p:cNvSpPr>
          <p:nvPr>
            <p:ph idx="1"/>
          </p:nvPr>
        </p:nvSpPr>
        <p:spPr>
          <a:xfrm>
            <a:off x="827484" y="2763520"/>
            <a:ext cx="6709905" cy="3484879"/>
          </a:xfrm>
        </p:spPr>
        <p:txBody>
          <a:bodyPr rtlCol="0">
            <a:normAutofit/>
          </a:bodyPr>
          <a:lstStyle/>
          <a:p>
            <a:pPr fontAlgn="auto">
              <a:spcAft>
                <a:spcPts val="0"/>
              </a:spcAft>
              <a:defRPr/>
            </a:pPr>
            <a:r>
              <a:rPr lang="en-US" b="1"/>
              <a:t>Voluntary Participation </a:t>
            </a:r>
          </a:p>
          <a:p>
            <a:pPr marL="873252" lvl="1" indent="-342900" fontAlgn="auto">
              <a:spcAft>
                <a:spcPts val="0"/>
              </a:spcAft>
              <a:defRPr/>
            </a:pPr>
            <a:r>
              <a:rPr lang="en-US" i="0"/>
              <a:t>Researchers must ensure that participation is </a:t>
            </a:r>
            <a:r>
              <a:rPr lang="en-US" b="1" i="0"/>
              <a:t>voluntary </a:t>
            </a:r>
            <a:r>
              <a:rPr lang="en-US" i="0"/>
              <a:t>by providing </a:t>
            </a:r>
            <a:r>
              <a:rPr lang="en-US" b="1" i="0"/>
              <a:t>sufficient information </a:t>
            </a:r>
            <a:r>
              <a:rPr lang="en-US" i="0"/>
              <a:t>to consent.</a:t>
            </a:r>
          </a:p>
          <a:p>
            <a:pPr marL="0" indent="0" fontAlgn="auto">
              <a:spcAft>
                <a:spcPts val="0"/>
              </a:spcAft>
              <a:buNone/>
              <a:defRPr/>
            </a:pPr>
            <a:endParaRPr lang="en-US" i="0"/>
          </a:p>
          <a:p>
            <a:pPr fontAlgn="auto">
              <a:defRPr/>
            </a:pPr>
            <a:r>
              <a:rPr lang="en-US" altLang="en-US" b="1"/>
              <a:t>Informed Consent/Assent </a:t>
            </a:r>
          </a:p>
          <a:p>
            <a:pPr lvl="1" indent="-384048" fontAlgn="auto">
              <a:buFont typeface="Franklin Gothic Book" panose="020B0503020102020204" pitchFamily="34" charset="0"/>
              <a:buChar char="–"/>
              <a:defRPr/>
            </a:pPr>
            <a:r>
              <a:rPr lang="en-US" altLang="en-US" i="0"/>
              <a:t>Researchers are responsible for </a:t>
            </a:r>
            <a:r>
              <a:rPr lang="en-US" altLang="en-US" b="1" i="0"/>
              <a:t>obtaining informed consent</a:t>
            </a:r>
            <a:r>
              <a:rPr lang="en-US" altLang="en-US" i="0"/>
              <a:t>.</a:t>
            </a:r>
          </a:p>
        </p:txBody>
      </p:sp>
    </p:spTree>
    <p:extLst>
      <p:ext uri="{BB962C8B-B14F-4D97-AF65-F5344CB8AC3E}">
        <p14:creationId xmlns:p14="http://schemas.microsoft.com/office/powerpoint/2010/main" val="3598841747"/>
      </p:ext>
    </p:extLst>
  </p:cSld>
  <p:clrMapOvr>
    <a:overrideClrMapping bg1="lt1" tx1="dk1" bg2="lt2" tx2="dk2" accent1="accent1" accent2="accent2" accent3="accent3" accent4="accent4" accent5="accent5" accent6="accent6" hlink="hlink" folHlink="folHlink"/>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40" name="Rectangle 3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1"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9954" y="1460230"/>
            <a:ext cx="2604045"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42" name="Freeform: Shape 3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9144313"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827484" y="452718"/>
            <a:ext cx="6710641" cy="1400530"/>
          </a:xfrm>
        </p:spPr>
        <p:txBody>
          <a:bodyPr anchor="ctr">
            <a:normAutofit/>
          </a:bodyPr>
          <a:lstStyle/>
          <a:p>
            <a:r>
              <a:rPr lang="en-US" b="1" dirty="0">
                <a:solidFill>
                  <a:srgbClr val="FFFFFF"/>
                </a:solidFill>
              </a:rPr>
              <a:t>Tips for Preparing an IRB Application</a:t>
            </a:r>
          </a:p>
        </p:txBody>
      </p:sp>
      <p:sp>
        <p:nvSpPr>
          <p:cNvPr id="3" name="Content Placeholder 2"/>
          <p:cNvSpPr>
            <a:spLocks noGrp="1"/>
          </p:cNvSpPr>
          <p:nvPr>
            <p:ph idx="1"/>
          </p:nvPr>
        </p:nvSpPr>
        <p:spPr>
          <a:xfrm>
            <a:off x="827484" y="2305966"/>
            <a:ext cx="8087916" cy="4323434"/>
          </a:xfrm>
        </p:spPr>
        <p:txBody>
          <a:bodyPr>
            <a:normAutofit lnSpcReduction="10000"/>
          </a:bodyPr>
          <a:lstStyle/>
          <a:p>
            <a:pPr>
              <a:lnSpc>
                <a:spcPct val="90000"/>
              </a:lnSpc>
            </a:pPr>
            <a:r>
              <a:rPr lang="en-US" sz="1350" b="1" dirty="0"/>
              <a:t>Remember the 4 C’s (CLEAR, CONCISE, CONSISTENT, and COMPLETE)</a:t>
            </a:r>
          </a:p>
          <a:p>
            <a:pPr lvl="1">
              <a:lnSpc>
                <a:spcPct val="90000"/>
              </a:lnSpc>
              <a:buFont typeface="Wingdings" panose="05000000000000000000" pitchFamily="2" charset="2"/>
              <a:buChar char="q"/>
            </a:pPr>
            <a:r>
              <a:rPr lang="en-US" sz="1350" b="1" dirty="0"/>
              <a:t>CLEAR</a:t>
            </a:r>
            <a:r>
              <a:rPr lang="en-US" sz="1350" dirty="0"/>
              <a:t> – Make sure that you are responding to the IRBManager Application in a clear manner avoiding jargon and field-specific terms. If using field-specific terms make sure that they are clearly defined and can be understood by someone not familiar with your field of study. More than likely your project will be reviewed by someone that is not conversant in your field of study. Making sure that your research plan is clear and understandable will improve your chances of an efficient approval process.</a:t>
            </a:r>
          </a:p>
          <a:p>
            <a:pPr lvl="1">
              <a:lnSpc>
                <a:spcPct val="90000"/>
              </a:lnSpc>
              <a:buFont typeface="Wingdings" panose="05000000000000000000" pitchFamily="2" charset="2"/>
              <a:buChar char="q"/>
            </a:pPr>
            <a:r>
              <a:rPr lang="en-US" sz="1350" b="1" dirty="0"/>
              <a:t>CONCISE </a:t>
            </a:r>
            <a:r>
              <a:rPr lang="en-US" sz="1350" dirty="0"/>
              <a:t>– Be concise with your responses in the IRBManager Application making sure that your responses are addressing the questions being asked. Concise responses will allow reviewers to easy understand your application and to make their determinations. Some researchers will try the “kitchen sink” approach by providing too much information that does not address the research questions being asked. This approach often creates additional work for the PI and the IRB as clarifications and revisions will be requested.</a:t>
            </a:r>
          </a:p>
          <a:p>
            <a:pPr lvl="1">
              <a:lnSpc>
                <a:spcPct val="90000"/>
              </a:lnSpc>
              <a:buFont typeface="Wingdings" panose="05000000000000000000" pitchFamily="2" charset="2"/>
              <a:buChar char="q"/>
            </a:pPr>
            <a:r>
              <a:rPr lang="en-US" sz="1350" b="1" dirty="0"/>
              <a:t>CONSISTENT</a:t>
            </a:r>
            <a:r>
              <a:rPr lang="en-US" sz="1350" dirty="0"/>
              <a:t> – Make sure that your application is consistent throughout by reviewing all research materials and making sure that all research materials are consistent with your research protocol. Note that the Informed Consent Form should be consistent with the information provided in the IRBManager Application.</a:t>
            </a:r>
          </a:p>
          <a:p>
            <a:pPr lvl="1">
              <a:lnSpc>
                <a:spcPct val="90000"/>
              </a:lnSpc>
              <a:buFont typeface="Wingdings" panose="05000000000000000000" pitchFamily="2" charset="2"/>
              <a:buChar char="q"/>
            </a:pPr>
            <a:r>
              <a:rPr lang="en-US" sz="1350" b="1" dirty="0"/>
              <a:t>COMPLETE </a:t>
            </a:r>
            <a:r>
              <a:rPr lang="en-US" sz="1350" dirty="0"/>
              <a:t>– Your application should be complete when submitted to the HRPP Office. This means that your research design, plan, and materials should be finalized prior to submission. Incomplete proposals will be sent back to PI’s and will not be administratively reviewed.</a:t>
            </a:r>
          </a:p>
          <a:p>
            <a:pPr lvl="1">
              <a:lnSpc>
                <a:spcPct val="90000"/>
              </a:lnSpc>
              <a:buFont typeface="Wingdings" panose="05000000000000000000" pitchFamily="2" charset="2"/>
              <a:buChar char="q"/>
            </a:pPr>
            <a:endParaRPr lang="en-US" sz="1000" dirty="0"/>
          </a:p>
        </p:txBody>
      </p:sp>
    </p:spTree>
    <p:extLst>
      <p:ext uri="{BB962C8B-B14F-4D97-AF65-F5344CB8AC3E}">
        <p14:creationId xmlns:p14="http://schemas.microsoft.com/office/powerpoint/2010/main" val="25965755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4"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83477" y="0"/>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36" name="Freeform: Shape 35">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743184"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89857" y="1645920"/>
            <a:ext cx="2642159" cy="4470821"/>
          </a:xfrm>
        </p:spPr>
        <p:txBody>
          <a:bodyPr>
            <a:normAutofit/>
          </a:bodyPr>
          <a:lstStyle/>
          <a:p>
            <a:pPr algn="r"/>
            <a:r>
              <a:rPr lang="en-US" sz="3300" b="1">
                <a:solidFill>
                  <a:schemeClr val="bg2"/>
                </a:solidFill>
              </a:rPr>
              <a:t>Tips for Preparing an IRB Application (Cont.)</a:t>
            </a:r>
          </a:p>
        </p:txBody>
      </p:sp>
      <p:sp>
        <p:nvSpPr>
          <p:cNvPr id="3" name="Content Placeholder 2"/>
          <p:cNvSpPr>
            <a:spLocks noGrp="1"/>
          </p:cNvSpPr>
          <p:nvPr>
            <p:ph idx="1"/>
          </p:nvPr>
        </p:nvSpPr>
        <p:spPr>
          <a:xfrm>
            <a:off x="3903080" y="152400"/>
            <a:ext cx="5088519" cy="6553200"/>
          </a:xfrm>
        </p:spPr>
        <p:txBody>
          <a:bodyPr>
            <a:noAutofit/>
          </a:bodyPr>
          <a:lstStyle/>
          <a:p>
            <a:pPr>
              <a:lnSpc>
                <a:spcPct val="90000"/>
              </a:lnSpc>
            </a:pPr>
            <a:r>
              <a:rPr lang="en-US" sz="1100" b="1" dirty="0"/>
              <a:t>The following items should be attached/provided in your IRBManager Application*:</a:t>
            </a:r>
          </a:p>
          <a:p>
            <a:pPr lvl="1">
              <a:lnSpc>
                <a:spcPct val="90000"/>
              </a:lnSpc>
              <a:buFont typeface="Wingdings" panose="05000000000000000000" pitchFamily="2" charset="2"/>
              <a:buChar char="ü"/>
            </a:pPr>
            <a:r>
              <a:rPr lang="en-US" sz="1100" b="1" dirty="0"/>
              <a:t>Recruitment  Emails, Scripts, Flyers, Brochures, etc. – </a:t>
            </a:r>
            <a:r>
              <a:rPr lang="en-US" sz="1100" dirty="0"/>
              <a:t>All communications and recruitment instruments provided to prospective participants for research participation must be provided to the HRPP Office.</a:t>
            </a:r>
          </a:p>
          <a:p>
            <a:pPr lvl="1">
              <a:lnSpc>
                <a:spcPct val="90000"/>
              </a:lnSpc>
              <a:buFont typeface="Wingdings" panose="05000000000000000000" pitchFamily="2" charset="2"/>
              <a:buChar char="ü"/>
            </a:pPr>
            <a:r>
              <a:rPr lang="en-US" sz="1100" b="1" dirty="0"/>
              <a:t>Consent Forms – </a:t>
            </a:r>
            <a:r>
              <a:rPr lang="en-US" sz="1100" dirty="0"/>
              <a:t>Adult Consent, Child Assent, and Parental Permission consent forms if applicable must be submitted for review.</a:t>
            </a:r>
          </a:p>
          <a:p>
            <a:pPr lvl="1">
              <a:lnSpc>
                <a:spcPct val="90000"/>
              </a:lnSpc>
              <a:buFont typeface="Wingdings" panose="05000000000000000000" pitchFamily="2" charset="2"/>
              <a:buChar char="ü"/>
            </a:pPr>
            <a:r>
              <a:rPr lang="en-US" sz="1100" b="1" dirty="0"/>
              <a:t>Questionnaires/Survey Instruments – </a:t>
            </a:r>
            <a:r>
              <a:rPr lang="en-US" sz="1100" dirty="0"/>
              <a:t>all questionnaire/survey instruments utilized in research activities must be provided for review.</a:t>
            </a:r>
          </a:p>
          <a:p>
            <a:pPr lvl="1">
              <a:lnSpc>
                <a:spcPct val="90000"/>
              </a:lnSpc>
              <a:buFont typeface="Wingdings" panose="05000000000000000000" pitchFamily="2" charset="2"/>
              <a:buChar char="ü"/>
            </a:pPr>
            <a:r>
              <a:rPr lang="en-US" sz="1100" b="1" dirty="0"/>
              <a:t>Interview Questions/Protocols – </a:t>
            </a:r>
            <a:r>
              <a:rPr lang="en-US" sz="1100" dirty="0"/>
              <a:t>Interview Questions must be provided for review. If you are conducting an unstructured interview, sample questions and interview protocols must be provided for review.</a:t>
            </a:r>
          </a:p>
          <a:p>
            <a:pPr lvl="1">
              <a:lnSpc>
                <a:spcPct val="90000"/>
              </a:lnSpc>
              <a:buFont typeface="Wingdings" panose="05000000000000000000" pitchFamily="2" charset="2"/>
              <a:buChar char="ü"/>
            </a:pPr>
            <a:r>
              <a:rPr lang="en-US" sz="1100" b="1" dirty="0"/>
              <a:t>Current CITI HSR Certifications – </a:t>
            </a:r>
            <a:r>
              <a:rPr lang="en-US" sz="1100" dirty="0"/>
              <a:t>All researchers associated with research activities must take and provide valid CITI Completion Certifications. Applications will not  be approved until all key personnel have taken the CITI Training providing the HRPP Office with the completion certificate.</a:t>
            </a:r>
          </a:p>
          <a:p>
            <a:pPr lvl="1">
              <a:lnSpc>
                <a:spcPct val="90000"/>
              </a:lnSpc>
              <a:buFont typeface="Wingdings" panose="05000000000000000000" pitchFamily="2" charset="2"/>
              <a:buChar char="ü"/>
            </a:pPr>
            <a:r>
              <a:rPr lang="en-US" sz="1100" b="1" dirty="0"/>
              <a:t>Grant Proposals – </a:t>
            </a:r>
            <a:r>
              <a:rPr lang="en-US" sz="1100" dirty="0"/>
              <a:t>If a research study is funded a copy of the entire grant proposal must be attached to the IRBManager Application.</a:t>
            </a:r>
          </a:p>
          <a:p>
            <a:pPr lvl="1">
              <a:lnSpc>
                <a:spcPct val="90000"/>
              </a:lnSpc>
              <a:buFont typeface="Wingdings" panose="05000000000000000000" pitchFamily="2" charset="2"/>
              <a:buChar char="ü"/>
            </a:pPr>
            <a:r>
              <a:rPr lang="en-US" sz="1100" b="1" dirty="0"/>
              <a:t>Research Agreements – </a:t>
            </a:r>
            <a:r>
              <a:rPr lang="en-US" sz="1100" dirty="0"/>
              <a:t>all research agreements (Collaborative Agreements, Restricted Data Use Agreements, IRB Reliance/Authorization Agreements, etc.) must be attached to the IRBManager Application.</a:t>
            </a:r>
          </a:p>
          <a:p>
            <a:pPr marL="42863" indent="0">
              <a:lnSpc>
                <a:spcPct val="90000"/>
              </a:lnSpc>
              <a:buNone/>
            </a:pPr>
            <a:r>
              <a:rPr lang="en-US" sz="1100" b="1" dirty="0"/>
              <a:t>*Note that other documents such as debriefing scripts, observational protocols, etc., may be required based on the type of research being conducted. However, the documents described above are normally the types of research materials required for most studies.</a:t>
            </a:r>
          </a:p>
        </p:txBody>
      </p:sp>
    </p:spTree>
    <p:extLst>
      <p:ext uri="{BB962C8B-B14F-4D97-AF65-F5344CB8AC3E}">
        <p14:creationId xmlns:p14="http://schemas.microsoft.com/office/powerpoint/2010/main" val="641887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2000"/>
                                        <p:tgtEl>
                                          <p:spTgt spid="3">
                                            <p:txEl>
                                              <p:pRg st="7" end="7"/>
                                            </p:txEl>
                                          </p:spTgt>
                                        </p:tgtEl>
                                      </p:cBhvr>
                                    </p:animEffect>
                                    <p:anim calcmode="lin" valueType="num">
                                      <p:cBhvr>
                                        <p:cTn id="57"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2000"/>
                                        <p:tgtEl>
                                          <p:spTgt spid="3">
                                            <p:txEl>
                                              <p:pRg st="8" end="8"/>
                                            </p:txEl>
                                          </p:spTgt>
                                        </p:tgtEl>
                                      </p:cBhvr>
                                    </p:animEffect>
                                    <p:anim calcmode="lin" valueType="num">
                                      <p:cBhvr>
                                        <p:cTn id="6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2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1714"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1"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6454408" y="6228080"/>
            <a:ext cx="745301"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191" y="0"/>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p:cNvSpPr>
            <a:spLocks noGrp="1"/>
          </p:cNvSpPr>
          <p:nvPr>
            <p:ph type="title"/>
          </p:nvPr>
        </p:nvSpPr>
        <p:spPr>
          <a:xfrm>
            <a:off x="604646" y="804672"/>
            <a:ext cx="2641019" cy="5248656"/>
          </a:xfrm>
        </p:spPr>
        <p:txBody>
          <a:bodyPr anchor="ctr">
            <a:normAutofit/>
          </a:bodyPr>
          <a:lstStyle/>
          <a:p>
            <a:pPr algn="ctr"/>
            <a:r>
              <a:rPr lang="en-US" sz="2900" b="1"/>
              <a:t>Before You Submit Your Application…</a:t>
            </a:r>
          </a:p>
        </p:txBody>
      </p:sp>
      <p:sp>
        <p:nvSpPr>
          <p:cNvPr id="3" name="Content Placeholder 2"/>
          <p:cNvSpPr>
            <a:spLocks noGrp="1"/>
          </p:cNvSpPr>
          <p:nvPr>
            <p:ph idx="1"/>
          </p:nvPr>
        </p:nvSpPr>
        <p:spPr>
          <a:xfrm>
            <a:off x="3731895" y="804671"/>
            <a:ext cx="4799948" cy="5248657"/>
          </a:xfrm>
        </p:spPr>
        <p:txBody>
          <a:bodyPr anchor="ctr">
            <a:normAutofit/>
          </a:bodyPr>
          <a:lstStyle/>
          <a:p>
            <a:pPr>
              <a:lnSpc>
                <a:spcPct val="90000"/>
              </a:lnSpc>
            </a:pPr>
            <a:r>
              <a:rPr lang="en-US" sz="1900" dirty="0"/>
              <a:t>Review your application making sure that you’ve addressed all questions and provided all required materials for review.</a:t>
            </a:r>
          </a:p>
          <a:p>
            <a:pPr>
              <a:lnSpc>
                <a:spcPct val="90000"/>
              </a:lnSpc>
            </a:pPr>
            <a:r>
              <a:rPr lang="en-US" sz="1900" dirty="0"/>
              <a:t>If you are a Student PI please make sure that your Faculty Advisor has reviewed and approved your application prior to submission to the HRPP Office. </a:t>
            </a:r>
          </a:p>
          <a:p>
            <a:pPr>
              <a:lnSpc>
                <a:spcPct val="90000"/>
              </a:lnSpc>
            </a:pPr>
            <a:r>
              <a:rPr lang="en-US" sz="1900" dirty="0"/>
              <a:t>Once you’ve finalized your research design/plan and have written your IRB Application if you have any questions or would like to meet with a Baruch HRPP Staff Member please contact Janet Badillo, Research Compliance Specialist.</a:t>
            </a:r>
          </a:p>
        </p:txBody>
      </p:sp>
    </p:spTree>
    <p:extLst>
      <p:ext uri="{BB962C8B-B14F-4D97-AF65-F5344CB8AC3E}">
        <p14:creationId xmlns:p14="http://schemas.microsoft.com/office/powerpoint/2010/main" val="3691200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 y="0"/>
            <a:ext cx="8750807" cy="1143000"/>
          </a:xfrm>
        </p:spPr>
        <p:txBody>
          <a:bodyPr>
            <a:normAutofit/>
          </a:bodyPr>
          <a:lstStyle/>
          <a:p>
            <a:r>
              <a:rPr lang="en-US" sz="3200" dirty="0"/>
              <a:t>IRBManager Submission Procedures</a:t>
            </a:r>
          </a:p>
        </p:txBody>
      </p:sp>
      <p:sp>
        <p:nvSpPr>
          <p:cNvPr id="3" name="Content Placeholder 2"/>
          <p:cNvSpPr>
            <a:spLocks noGrp="1"/>
          </p:cNvSpPr>
          <p:nvPr>
            <p:ph idx="1"/>
          </p:nvPr>
        </p:nvSpPr>
        <p:spPr>
          <a:xfrm>
            <a:off x="1143000" y="1295402"/>
            <a:ext cx="7543800" cy="5257797"/>
          </a:xfrm>
        </p:spPr>
        <p:txBody>
          <a:bodyPr>
            <a:normAutofit fontScale="70000" lnSpcReduction="20000"/>
          </a:bodyPr>
          <a:lstStyle/>
          <a:p>
            <a:pPr marL="0" indent="0">
              <a:buNone/>
            </a:pPr>
            <a:r>
              <a:rPr lang="en-US" sz="2800" b="1" dirty="0"/>
              <a:t>Submission Process:</a:t>
            </a:r>
          </a:p>
          <a:p>
            <a:pPr lvl="1"/>
            <a:r>
              <a:rPr lang="en-US" sz="2400" dirty="0"/>
              <a:t>IRBManager: </a:t>
            </a:r>
            <a:r>
              <a:rPr lang="en-US" sz="2400" dirty="0">
                <a:hlinkClick r:id="rId3"/>
              </a:rPr>
              <a:t>https://cuny.my.irbmanager.com/</a:t>
            </a:r>
            <a:endParaRPr lang="en-US" sz="2400" dirty="0"/>
          </a:p>
          <a:p>
            <a:pPr lvl="1"/>
            <a:r>
              <a:rPr lang="en-US" sz="2400" dirty="0"/>
              <a:t>Baruch Affiliated Faculty Members/Students with Baruch Affiliated Faculty Advisors will submit their applications to the Baruch HRPP Office.</a:t>
            </a:r>
          </a:p>
          <a:p>
            <a:pPr lvl="1"/>
            <a:r>
              <a:rPr lang="en-US" sz="2400" dirty="0"/>
              <a:t>Applications from Student PIs will be forwarded to their faculty advisor for review/approval. Once approved by advisor the project will be submitted to the Baruch HRPP Office for review.</a:t>
            </a:r>
          </a:p>
          <a:p>
            <a:pPr lvl="1">
              <a:spcBef>
                <a:spcPts val="1176"/>
              </a:spcBef>
            </a:pPr>
            <a:r>
              <a:rPr lang="en-US" sz="2400" dirty="0"/>
              <a:t>Projects will undergo a Pre-Review process.  ORCO Staff will review all submissions to ensure that they are clear, consistent, complete, and conform to federal regulations, CUNY policies and procedures, and Baruch administrative policies.</a:t>
            </a:r>
          </a:p>
          <a:p>
            <a:pPr lvl="1">
              <a:spcBef>
                <a:spcPts val="1176"/>
              </a:spcBef>
            </a:pPr>
            <a:r>
              <a:rPr lang="en-US" sz="2400" dirty="0"/>
              <a:t>Once the project has been determined to be “complete” either the HRPP Staff will make a determination (i.e., Non-Human Subjects Research or Exemption) or forward the application to the IRB for Review. </a:t>
            </a:r>
          </a:p>
          <a:p>
            <a:pPr lvl="1">
              <a:spcBef>
                <a:spcPts val="1176"/>
              </a:spcBef>
            </a:pPr>
            <a:r>
              <a:rPr lang="en-US" sz="2400" dirty="0"/>
              <a:t>If you have questions regarding what constitutes a complete submission, please see our </a:t>
            </a:r>
            <a:r>
              <a:rPr lang="en-US" sz="2400" dirty="0">
                <a:hlinkClick r:id="rId4"/>
              </a:rPr>
              <a:t>“Developing a Satisfactory Submission” </a:t>
            </a:r>
            <a:r>
              <a:rPr lang="en-US" sz="2400" dirty="0"/>
              <a:t>video.</a:t>
            </a:r>
          </a:p>
          <a:p>
            <a:pPr marL="457200" lvl="1" indent="0">
              <a:spcBef>
                <a:spcPts val="1176"/>
              </a:spcBef>
              <a:buNone/>
            </a:pPr>
            <a:endParaRPr lang="en-US" sz="2400" dirty="0"/>
          </a:p>
        </p:txBody>
      </p:sp>
      <p:cxnSp>
        <p:nvCxnSpPr>
          <p:cNvPr id="6" name="Straight Connector 5"/>
          <p:cNvCxnSpPr/>
          <p:nvPr/>
        </p:nvCxnSpPr>
        <p:spPr>
          <a:xfrm>
            <a:off x="0" y="1143000"/>
            <a:ext cx="9144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2179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 y="0"/>
            <a:ext cx="8750807" cy="1143000"/>
          </a:xfrm>
        </p:spPr>
        <p:txBody>
          <a:bodyPr>
            <a:normAutofit/>
          </a:bodyPr>
          <a:lstStyle/>
          <a:p>
            <a:r>
              <a:rPr lang="en-US" sz="3200" dirty="0"/>
              <a:t>IRBManager Announcements</a:t>
            </a:r>
          </a:p>
        </p:txBody>
      </p:sp>
      <p:sp>
        <p:nvSpPr>
          <p:cNvPr id="3" name="Content Placeholder 2"/>
          <p:cNvSpPr>
            <a:spLocks noGrp="1"/>
          </p:cNvSpPr>
          <p:nvPr>
            <p:ph idx="1"/>
          </p:nvPr>
        </p:nvSpPr>
        <p:spPr>
          <a:xfrm>
            <a:off x="1143000" y="1219201"/>
            <a:ext cx="7543800" cy="5105399"/>
          </a:xfrm>
        </p:spPr>
        <p:txBody>
          <a:bodyPr>
            <a:normAutofit fontScale="92500"/>
          </a:bodyPr>
          <a:lstStyle/>
          <a:p>
            <a:pPr lvl="1"/>
            <a:r>
              <a:rPr lang="en-US" sz="2400" dirty="0"/>
              <a:t> PIs/Key Personnel must log onto IRBManager with their CUNYFirst information.</a:t>
            </a:r>
          </a:p>
          <a:p>
            <a:pPr lvl="1">
              <a:spcBef>
                <a:spcPts val="1176"/>
              </a:spcBef>
            </a:pPr>
            <a:r>
              <a:rPr lang="en-US" sz="2400" dirty="0"/>
              <a:t>When adding key personnel to xForms please make sure that profiles being added have CUNYFirst username (i.e. </a:t>
            </a:r>
            <a:r>
              <a:rPr lang="en-US" sz="2400" dirty="0">
                <a:hlinkClick r:id="rId3"/>
              </a:rPr>
              <a:t>john.doe@login.cuny.edu</a:t>
            </a:r>
            <a:r>
              <a:rPr lang="en-US" sz="2400" dirty="0"/>
              <a:t>) if you can not find key personnel in IRBManager with CUNYFirst login information please have them log into IRBManager.</a:t>
            </a:r>
          </a:p>
          <a:p>
            <a:pPr lvl="1">
              <a:spcBef>
                <a:spcPts val="1176"/>
              </a:spcBef>
            </a:pPr>
            <a:r>
              <a:rPr lang="en-US" sz="2400" dirty="0"/>
              <a:t>Please make sure to associate your CITI email address with your campus email address. Please fill out the alternative CITI email address application on IRBManager to associate your CITI information to your profiles.</a:t>
            </a:r>
          </a:p>
          <a:p>
            <a:pPr lvl="1">
              <a:spcBef>
                <a:spcPts val="1176"/>
              </a:spcBef>
            </a:pPr>
            <a:endParaRPr lang="en-US" sz="2400" dirty="0"/>
          </a:p>
          <a:p>
            <a:pPr marL="457200" lvl="1" indent="0">
              <a:spcBef>
                <a:spcPts val="1176"/>
              </a:spcBef>
              <a:buNone/>
            </a:pPr>
            <a:endParaRPr lang="en-US" sz="2400" dirty="0"/>
          </a:p>
        </p:txBody>
      </p:sp>
      <p:cxnSp>
        <p:nvCxnSpPr>
          <p:cNvPr id="6" name="Straight Connector 5"/>
          <p:cNvCxnSpPr/>
          <p:nvPr/>
        </p:nvCxnSpPr>
        <p:spPr>
          <a:xfrm>
            <a:off x="0" y="1143000"/>
            <a:ext cx="9144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4957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 y="0"/>
            <a:ext cx="8750807" cy="1143000"/>
          </a:xfrm>
        </p:spPr>
        <p:txBody>
          <a:bodyPr>
            <a:normAutofit/>
          </a:bodyPr>
          <a:lstStyle/>
          <a:p>
            <a:r>
              <a:rPr lang="en-US" sz="3200" dirty="0"/>
              <a:t>IRBManager vs IDEATE</a:t>
            </a:r>
          </a:p>
        </p:txBody>
      </p:sp>
      <p:sp>
        <p:nvSpPr>
          <p:cNvPr id="3" name="Content Placeholder 2"/>
          <p:cNvSpPr>
            <a:spLocks noGrp="1"/>
          </p:cNvSpPr>
          <p:nvPr>
            <p:ph idx="1"/>
          </p:nvPr>
        </p:nvSpPr>
        <p:spPr>
          <a:xfrm>
            <a:off x="1143000" y="1295402"/>
            <a:ext cx="7543800" cy="5257797"/>
          </a:xfrm>
        </p:spPr>
        <p:txBody>
          <a:bodyPr>
            <a:normAutofit fontScale="85000" lnSpcReduction="20000"/>
          </a:bodyPr>
          <a:lstStyle/>
          <a:p>
            <a:pPr marL="0" indent="0">
              <a:buNone/>
            </a:pPr>
            <a:endParaRPr lang="en-US" sz="2800" b="1" dirty="0"/>
          </a:p>
          <a:p>
            <a:pPr lvl="1"/>
            <a:r>
              <a:rPr lang="en-US" sz="2400" dirty="0"/>
              <a:t>New Protocol Submissions(known as Initial IRB Applications on IDEATE) started in IRBManager will not be issued a Protocol Number until the HRPP Coordinator “accepts” the submission. This process occurs once the Coordinator makes a determination (non-</a:t>
            </a:r>
            <a:r>
              <a:rPr lang="en-US" sz="2400" dirty="0" err="1"/>
              <a:t>hsr</a:t>
            </a:r>
            <a:r>
              <a:rPr lang="en-US" sz="2400" dirty="0"/>
              <a:t>/exemption) or when the project is sent to the IRB for review.</a:t>
            </a:r>
          </a:p>
          <a:p>
            <a:pPr lvl="1"/>
            <a:r>
              <a:rPr lang="en-US" sz="2400" dirty="0"/>
              <a:t>Allows researchers to keep track of submissions in which they are listed as PI, Co-PI, faculty advisor, or key-personnel via Dashboard.</a:t>
            </a:r>
          </a:p>
          <a:p>
            <a:pPr lvl="1">
              <a:spcBef>
                <a:spcPts val="1176"/>
              </a:spcBef>
            </a:pPr>
            <a:r>
              <a:rPr lang="en-US" sz="2400" dirty="0"/>
              <a:t>Allows for the collaboration between research teams, advisors, etc. (Notes/Collaboration features).</a:t>
            </a:r>
          </a:p>
          <a:p>
            <a:pPr lvl="1">
              <a:spcBef>
                <a:spcPts val="1176"/>
              </a:spcBef>
            </a:pPr>
            <a:r>
              <a:rPr lang="en-US" sz="2400" dirty="0"/>
              <a:t>Researchers can obtain copies of blank forms, create pdfs of complete submissions, create pdf copies of questions with notes to aid in developing/revising submissions, etc.</a:t>
            </a:r>
          </a:p>
          <a:p>
            <a:pPr marL="457200" lvl="1" indent="0">
              <a:spcBef>
                <a:spcPts val="1176"/>
              </a:spcBef>
              <a:buNone/>
            </a:pPr>
            <a:endParaRPr lang="en-US" sz="2400" dirty="0"/>
          </a:p>
        </p:txBody>
      </p:sp>
      <p:cxnSp>
        <p:nvCxnSpPr>
          <p:cNvPr id="6" name="Straight Connector 5"/>
          <p:cNvCxnSpPr/>
          <p:nvPr/>
        </p:nvCxnSpPr>
        <p:spPr>
          <a:xfrm>
            <a:off x="0" y="1143000"/>
            <a:ext cx="9144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3986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6697" y="629266"/>
            <a:ext cx="4641143" cy="1622321"/>
          </a:xfrm>
        </p:spPr>
        <p:txBody>
          <a:bodyPr>
            <a:normAutofit/>
          </a:bodyPr>
          <a:lstStyle/>
          <a:p>
            <a:r>
              <a:rPr lang="en-US">
                <a:solidFill>
                  <a:srgbClr val="EBEBEB"/>
                </a:solidFill>
              </a:rPr>
              <a:t>ORCO Staff	</a:t>
            </a:r>
          </a:p>
        </p:txBody>
      </p:sp>
      <p:sp>
        <p:nvSpPr>
          <p:cNvPr id="3" name="Content Placeholder 2"/>
          <p:cNvSpPr>
            <a:spLocks noGrp="1"/>
          </p:cNvSpPr>
          <p:nvPr>
            <p:ph idx="1"/>
          </p:nvPr>
        </p:nvSpPr>
        <p:spPr>
          <a:xfrm>
            <a:off x="486697" y="1447800"/>
            <a:ext cx="4641142" cy="4776019"/>
          </a:xfrm>
        </p:spPr>
        <p:txBody>
          <a:bodyPr>
            <a:normAutofit lnSpcReduction="10000"/>
          </a:bodyPr>
          <a:lstStyle/>
          <a:p>
            <a:pPr marL="0" indent="0">
              <a:lnSpc>
                <a:spcPct val="90000"/>
              </a:lnSpc>
              <a:buNone/>
            </a:pPr>
            <a:r>
              <a:rPr lang="en-US" sz="1400" b="1" dirty="0">
                <a:solidFill>
                  <a:srgbClr val="FFFFFF"/>
                </a:solidFill>
              </a:rPr>
              <a:t>Due to the pandemic, ORCO Staff are working remotely. If you have questions or would like to set up a Zoom/MS Teams appointment, please contact us by email.</a:t>
            </a:r>
            <a:r>
              <a:rPr lang="en-US" sz="1400" dirty="0">
                <a:solidFill>
                  <a:srgbClr val="FFFFFF"/>
                </a:solidFill>
              </a:rPr>
              <a:t> </a:t>
            </a:r>
          </a:p>
          <a:p>
            <a:pPr marL="0" indent="0">
              <a:lnSpc>
                <a:spcPct val="90000"/>
              </a:lnSpc>
              <a:buNone/>
            </a:pPr>
            <a:endParaRPr lang="en-US" sz="1400" b="1" dirty="0">
              <a:solidFill>
                <a:srgbClr val="FFFFFF"/>
              </a:solidFill>
            </a:endParaRPr>
          </a:p>
          <a:p>
            <a:pPr marL="0" indent="0">
              <a:lnSpc>
                <a:spcPct val="90000"/>
              </a:lnSpc>
              <a:buNone/>
            </a:pPr>
            <a:r>
              <a:rPr lang="en-US" sz="1400" b="1" dirty="0">
                <a:solidFill>
                  <a:srgbClr val="FFFFFF"/>
                </a:solidFill>
              </a:rPr>
              <a:t>Primary Contact for Export Control, Research Agreements, and IACUC:</a:t>
            </a:r>
            <a:endParaRPr lang="en-US" sz="1400" dirty="0">
              <a:solidFill>
                <a:srgbClr val="FFFFFF"/>
              </a:solidFill>
            </a:endParaRPr>
          </a:p>
          <a:p>
            <a:pPr marL="0" indent="0">
              <a:lnSpc>
                <a:spcPct val="90000"/>
              </a:lnSpc>
              <a:buNone/>
            </a:pPr>
            <a:r>
              <a:rPr lang="en-US" sz="1400" b="1" dirty="0">
                <a:solidFill>
                  <a:srgbClr val="FFFFFF"/>
                </a:solidFill>
              </a:rPr>
              <a:t>Keisha Peterson, Director</a:t>
            </a:r>
            <a:r>
              <a:rPr lang="en-US" sz="1400" dirty="0">
                <a:solidFill>
                  <a:srgbClr val="FFFFFF"/>
                </a:solidFill>
              </a:rPr>
              <a:t>, </a:t>
            </a:r>
            <a:r>
              <a:rPr lang="en-US" sz="1400" b="1" dirty="0">
                <a:solidFill>
                  <a:srgbClr val="FFFFFF"/>
                </a:solidFill>
              </a:rPr>
              <a:t>Research Compliance and Outreach</a:t>
            </a:r>
            <a:br>
              <a:rPr lang="en-US" sz="1400" dirty="0">
                <a:solidFill>
                  <a:srgbClr val="FFFFFF"/>
                </a:solidFill>
              </a:rPr>
            </a:br>
            <a:r>
              <a:rPr lang="en-US" sz="1400" dirty="0">
                <a:solidFill>
                  <a:srgbClr val="FFFFFF"/>
                </a:solidFill>
              </a:rPr>
              <a:t>Phone: 646-312-2217</a:t>
            </a:r>
            <a:br>
              <a:rPr lang="en-US" sz="1400" dirty="0">
                <a:solidFill>
                  <a:srgbClr val="FFFFFF"/>
                </a:solidFill>
              </a:rPr>
            </a:br>
            <a:r>
              <a:rPr lang="en-US" sz="1400" dirty="0">
                <a:solidFill>
                  <a:srgbClr val="FFFFFF"/>
                </a:solidFill>
              </a:rPr>
              <a:t>Fax: 646-312-2219</a:t>
            </a:r>
            <a:br>
              <a:rPr lang="en-US" sz="1400" dirty="0">
                <a:solidFill>
                  <a:srgbClr val="FFFFFF"/>
                </a:solidFill>
              </a:rPr>
            </a:br>
            <a:r>
              <a:rPr lang="en-US" sz="1400" dirty="0">
                <a:solidFill>
                  <a:srgbClr val="FFFFFF"/>
                </a:solidFill>
              </a:rPr>
              <a:t>email: </a:t>
            </a:r>
            <a:r>
              <a:rPr lang="en-US" sz="1400" dirty="0">
                <a:solidFill>
                  <a:srgbClr val="FFFFFF"/>
                </a:solidFill>
                <a:hlinkClick r:id="rId3"/>
              </a:rPr>
              <a:t>keisha.peterson@baruch.cuny.edu</a:t>
            </a:r>
            <a:endParaRPr lang="en-US" sz="1400" dirty="0">
              <a:solidFill>
                <a:srgbClr val="FFFFFF"/>
              </a:solidFill>
            </a:endParaRPr>
          </a:p>
          <a:p>
            <a:pPr marL="0" indent="0">
              <a:lnSpc>
                <a:spcPct val="90000"/>
              </a:lnSpc>
              <a:buNone/>
            </a:pPr>
            <a:r>
              <a:rPr lang="en-US" sz="1400" dirty="0">
                <a:solidFill>
                  <a:srgbClr val="FFFFFF"/>
                </a:solidFill>
              </a:rPr>
              <a:t>Microsoft Teams: keisha.peterson58</a:t>
            </a:r>
          </a:p>
          <a:p>
            <a:pPr marL="0" indent="0">
              <a:lnSpc>
                <a:spcPct val="90000"/>
              </a:lnSpc>
              <a:buNone/>
            </a:pPr>
            <a:endParaRPr lang="en-US" sz="1400" b="1" dirty="0">
              <a:solidFill>
                <a:srgbClr val="FFFFFF"/>
              </a:solidFill>
            </a:endParaRPr>
          </a:p>
          <a:p>
            <a:pPr marL="0" indent="0">
              <a:lnSpc>
                <a:spcPct val="90000"/>
              </a:lnSpc>
              <a:buNone/>
            </a:pPr>
            <a:r>
              <a:rPr lang="en-US" sz="1400" b="1" dirty="0">
                <a:solidFill>
                  <a:srgbClr val="FFFFFF"/>
                </a:solidFill>
              </a:rPr>
              <a:t>Primary Contact for Human Subjects:</a:t>
            </a:r>
            <a:endParaRPr lang="en-US" sz="1400" dirty="0">
              <a:solidFill>
                <a:srgbClr val="FFFFFF"/>
              </a:solidFill>
            </a:endParaRPr>
          </a:p>
          <a:p>
            <a:pPr marL="0" indent="0">
              <a:lnSpc>
                <a:spcPct val="90000"/>
              </a:lnSpc>
              <a:buNone/>
            </a:pPr>
            <a:r>
              <a:rPr lang="en-US" sz="1400" b="1" dirty="0">
                <a:solidFill>
                  <a:srgbClr val="FFFFFF"/>
                </a:solidFill>
              </a:rPr>
              <a:t>Janet Badillo, Research Compliance Specialist</a:t>
            </a:r>
            <a:br>
              <a:rPr lang="en-US" sz="1400" dirty="0">
                <a:solidFill>
                  <a:srgbClr val="FFFFFF"/>
                </a:solidFill>
              </a:rPr>
            </a:br>
            <a:r>
              <a:rPr lang="en-US" sz="1400" dirty="0">
                <a:solidFill>
                  <a:srgbClr val="FFFFFF"/>
                </a:solidFill>
              </a:rPr>
              <a:t>Phone: 646-312-2218</a:t>
            </a:r>
            <a:br>
              <a:rPr lang="en-US" sz="1400" dirty="0">
                <a:solidFill>
                  <a:srgbClr val="FFFFFF"/>
                </a:solidFill>
              </a:rPr>
            </a:br>
            <a:r>
              <a:rPr lang="en-US" sz="1400" dirty="0">
                <a:solidFill>
                  <a:srgbClr val="FFFFFF"/>
                </a:solidFill>
              </a:rPr>
              <a:t>Fax: 646-312-2219</a:t>
            </a:r>
            <a:br>
              <a:rPr lang="en-US" sz="1400" dirty="0">
                <a:solidFill>
                  <a:srgbClr val="FFFFFF"/>
                </a:solidFill>
              </a:rPr>
            </a:br>
            <a:r>
              <a:rPr lang="en-US" sz="1400" dirty="0">
                <a:solidFill>
                  <a:srgbClr val="FFFFFF"/>
                </a:solidFill>
              </a:rPr>
              <a:t>email: </a:t>
            </a:r>
            <a:r>
              <a:rPr lang="en-US" sz="1400" dirty="0">
                <a:solidFill>
                  <a:srgbClr val="FFFFFF"/>
                </a:solidFill>
                <a:hlinkClick r:id="rId4"/>
              </a:rPr>
              <a:t>janet.badillo@baruch.cuny.edu</a:t>
            </a:r>
            <a:endParaRPr lang="en-US" sz="1400" dirty="0">
              <a:solidFill>
                <a:srgbClr val="FFFFFF"/>
              </a:solidFill>
            </a:endParaRPr>
          </a:p>
          <a:p>
            <a:pPr marL="0" indent="0">
              <a:lnSpc>
                <a:spcPct val="90000"/>
              </a:lnSpc>
              <a:buNone/>
            </a:pPr>
            <a:r>
              <a:rPr lang="en-US" sz="1400" dirty="0">
                <a:solidFill>
                  <a:srgbClr val="FFFFFF"/>
                </a:solidFill>
              </a:rPr>
              <a:t>Microsoft Teams: janet.badillo071</a:t>
            </a:r>
          </a:p>
          <a:p>
            <a:pPr>
              <a:lnSpc>
                <a:spcPct val="90000"/>
              </a:lnSpc>
            </a:pPr>
            <a:endParaRPr lang="en-US" sz="1000" b="1" dirty="0">
              <a:solidFill>
                <a:srgbClr val="FFFFFF"/>
              </a:solidFill>
            </a:endParaRPr>
          </a:p>
        </p:txBody>
      </p:sp>
      <p:sp>
        <p:nvSpPr>
          <p:cNvPr id="22"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1980" y="-1"/>
            <a:ext cx="419604"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16" name="Picture 15" descr="Question mark on green pastel background">
            <a:extLst>
              <a:ext uri="{FF2B5EF4-FFF2-40B4-BE49-F238E27FC236}">
                <a16:creationId xmlns:a16="http://schemas.microsoft.com/office/drawing/2014/main" id="{FFC490F5-78E2-4A01-A42B-79DEF4DF51E5}"/>
              </a:ext>
            </a:extLst>
          </p:cNvPr>
          <p:cNvPicPr>
            <a:picLocks noChangeAspect="1"/>
          </p:cNvPicPr>
          <p:nvPr/>
        </p:nvPicPr>
        <p:blipFill rotWithShape="1">
          <a:blip r:embed="rId5"/>
          <a:srcRect l="49642" r="9649"/>
          <a:stretch/>
        </p:blipFill>
        <p:spPr>
          <a:xfrm>
            <a:off x="5421881" y="1"/>
            <a:ext cx="3722434"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3224905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2423</TotalTime>
  <Words>1504</Words>
  <Application>Microsoft Office PowerPoint</Application>
  <PresentationFormat>On-screen Show (4:3)</PresentationFormat>
  <Paragraphs>88</Paragraphs>
  <Slides>13</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Century Gothic</vt:lpstr>
      <vt:lpstr>Franklin Gothic Book</vt:lpstr>
      <vt:lpstr>Palatino Linotype</vt:lpstr>
      <vt:lpstr>Wingdings</vt:lpstr>
      <vt:lpstr>Wingdings 3</vt:lpstr>
      <vt:lpstr>Ion</vt:lpstr>
      <vt:lpstr>Submitting a Satisfactory IRB Application</vt:lpstr>
      <vt:lpstr>CUNY University Integrated Institutional Review Board</vt:lpstr>
      <vt:lpstr>Researcher Responsibilities</vt:lpstr>
      <vt:lpstr>Researcher Responsibilities</vt:lpstr>
      <vt:lpstr>Researcher Responsibilities</vt:lpstr>
      <vt:lpstr>Researcher Responsibilities</vt:lpstr>
      <vt:lpstr>Tips for Preparing an IRB Application</vt:lpstr>
      <vt:lpstr>Tips for Preparing an IRB Application (Cont.)</vt:lpstr>
      <vt:lpstr>Before You Submit Your Application…</vt:lpstr>
      <vt:lpstr>IRBManager Submission Procedures</vt:lpstr>
      <vt:lpstr>IRBManager Announcements</vt:lpstr>
      <vt:lpstr>IRBManager vs IDEATE</vt:lpstr>
      <vt:lpstr>ORCO Staff </vt:lpstr>
    </vt:vector>
  </TitlesOfParts>
  <Company>Baruch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CUNY UI IRB and the Baruch HRPP</dc:title>
  <dc:creator>Baruch College</dc:creator>
  <cp:lastModifiedBy>Keisha Peterson</cp:lastModifiedBy>
  <cp:revision>147</cp:revision>
  <dcterms:created xsi:type="dcterms:W3CDTF">2013-06-20T22:01:20Z</dcterms:created>
  <dcterms:modified xsi:type="dcterms:W3CDTF">2021-10-16T04:07:04Z</dcterms:modified>
</cp:coreProperties>
</file>